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Default Extension="emf" ContentType="image/x-emf"/>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7"/>
  </p:notesMasterIdLst>
  <p:handoutMasterIdLst>
    <p:handoutMasterId r:id="rId18"/>
  </p:handoutMasterIdLst>
  <p:sldIdLst>
    <p:sldId id="326" r:id="rId2"/>
    <p:sldId id="338" r:id="rId3"/>
    <p:sldId id="329" r:id="rId4"/>
    <p:sldId id="311" r:id="rId5"/>
    <p:sldId id="327" r:id="rId6"/>
    <p:sldId id="339" r:id="rId7"/>
    <p:sldId id="309" r:id="rId8"/>
    <p:sldId id="313" r:id="rId9"/>
    <p:sldId id="344" r:id="rId10"/>
    <p:sldId id="343" r:id="rId11"/>
    <p:sldId id="334" r:id="rId12"/>
    <p:sldId id="335" r:id="rId13"/>
    <p:sldId id="332" r:id="rId14"/>
    <p:sldId id="336" r:id="rId15"/>
    <p:sldId id="340" r:id="rId16"/>
  </p:sldIdLst>
  <p:sldSz cx="9144000" cy="6858000" type="screen4x3"/>
  <p:notesSz cx="6669088" cy="9775825"/>
  <p:defaultTextStyle>
    <a:defPPr>
      <a:defRPr lang="da-DK"/>
    </a:defPPr>
    <a:lvl1pPr algn="l"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1pPr>
    <a:lvl2pPr marL="457200" algn="l"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2pPr>
    <a:lvl3pPr marL="914400" algn="l"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3pPr>
    <a:lvl4pPr marL="1371600" algn="l"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4pPr>
    <a:lvl5pPr marL="1828800" algn="l" rtl="0" fontAlgn="base">
      <a:spcBef>
        <a:spcPct val="0"/>
      </a:spcBef>
      <a:spcAft>
        <a:spcPct val="0"/>
      </a:spcAft>
      <a:defRPr kern="1200">
        <a:solidFill>
          <a:schemeClr val="tx1"/>
        </a:solidFill>
        <a:latin typeface="Arial" pitchFamily="-65" charset="0"/>
        <a:ea typeface="ＭＳ Ｐゴシック" pitchFamily="-65" charset="-128"/>
        <a:cs typeface="ＭＳ Ｐゴシック" pitchFamily="-65" charset="-128"/>
      </a:defRPr>
    </a:lvl5pPr>
    <a:lvl6pPr marL="22860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6pPr>
    <a:lvl7pPr marL="27432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7pPr>
    <a:lvl8pPr marL="32004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8pPr>
    <a:lvl9pPr marL="3657600" algn="l" defTabSz="457200" rtl="0" eaLnBrk="1" latinLnBrk="0" hangingPunct="1">
      <a:defRPr kern="1200">
        <a:solidFill>
          <a:schemeClr val="tx1"/>
        </a:solidFill>
        <a:latin typeface="Arial" pitchFamily="-65" charset="0"/>
        <a:ea typeface="ＭＳ Ｐゴシック" pitchFamily="-65" charset="-128"/>
        <a:cs typeface="ＭＳ Ｐゴシック" pitchFamily="-65"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33CC33"/>
    <a:srgbClr val="4B4B4B"/>
    <a:srgbClr val="5E5E5E"/>
    <a:srgbClr val="6B6B6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60" d="100"/>
          <a:sy n="60" d="100"/>
        </p:scale>
        <p:origin x="-1488" y="-1032"/>
      </p:cViewPr>
      <p:guideLst>
        <p:guide orient="horz" pos="2160"/>
        <p:guide pos="2880"/>
      </p:guideLst>
    </p:cSldViewPr>
  </p:slideViewPr>
  <p:notesTextViewPr>
    <p:cViewPr>
      <p:scale>
        <a:sx n="100" d="100"/>
        <a:sy n="100" d="100"/>
      </p:scale>
      <p:origin x="0" y="0"/>
    </p:cViewPr>
  </p:notesTextViewPr>
  <p:notesViewPr>
    <p:cSldViewPr>
      <p:cViewPr varScale="1">
        <p:scale>
          <a:sx n="49" d="100"/>
          <a:sy n="49" d="100"/>
        </p:scale>
        <p:origin x="-2748" y="-90"/>
      </p:cViewPr>
      <p:guideLst>
        <p:guide orient="horz" pos="3079"/>
        <p:guide pos="2101"/>
      </p:guideLst>
    </p:cSldViewPr>
  </p:notes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89250" cy="488950"/>
          </a:xfrm>
          <a:prstGeom prst="rect">
            <a:avLst/>
          </a:prstGeom>
          <a:noFill/>
          <a:ln>
            <a:noFill/>
          </a:ln>
          <a:extLst>
            <a:ext uri="{909E8E84-426E-40DD-AFC4-6F175D3DCCD1}"/>
            <a:ext uri="{91240B29-F687-4F45-9708-019B960494DF}"/>
          </a:extLst>
        </p:spPr>
        <p:txBody>
          <a:bodyPr vert="horz" wrap="square" lIns="91424" tIns="45712" rIns="91424" bIns="45712" numCol="1" anchor="t" anchorCtr="0" compatLnSpc="1">
            <a:prstTxWarp prst="textNoShape">
              <a:avLst/>
            </a:prstTxWarp>
          </a:bodyPr>
          <a:lstStyle>
            <a:lvl1pPr eaLnBrk="0" hangingPunct="0">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28675" name="Rectangle 3"/>
          <p:cNvSpPr>
            <a:spLocks noGrp="1" noChangeArrowheads="1"/>
          </p:cNvSpPr>
          <p:nvPr>
            <p:ph type="dt" sz="quarter" idx="1"/>
          </p:nvPr>
        </p:nvSpPr>
        <p:spPr bwMode="auto">
          <a:xfrm>
            <a:off x="3778250" y="0"/>
            <a:ext cx="2889250" cy="488950"/>
          </a:xfrm>
          <a:prstGeom prst="rect">
            <a:avLst/>
          </a:prstGeom>
          <a:noFill/>
          <a:ln>
            <a:noFill/>
          </a:ln>
          <a:extLst>
            <a:ext uri="{909E8E84-426E-40DD-AFC4-6F175D3DCCD1}"/>
            <a:ext uri="{91240B29-F687-4F45-9708-019B960494DF}"/>
          </a:extLst>
        </p:spPr>
        <p:txBody>
          <a:bodyPr vert="horz" wrap="square" lIns="91424" tIns="45712" rIns="91424" bIns="45712" numCol="1" anchor="t" anchorCtr="0" compatLnSpc="1">
            <a:prstTxWarp prst="textNoShape">
              <a:avLst/>
            </a:prstTxWarp>
          </a:bodyPr>
          <a:lstStyle>
            <a:lvl1pPr algn="r" eaLnBrk="0" hangingPunct="0">
              <a:defRPr sz="1200">
                <a:latin typeface="Arial" pitchFamily="-1" charset="0"/>
                <a:ea typeface="ＭＳ Ｐゴシック" pitchFamily="-1" charset="-128"/>
                <a:cs typeface="ＭＳ Ｐゴシック" pitchFamily="-1" charset="-128"/>
              </a:defRPr>
            </a:lvl1pPr>
          </a:lstStyle>
          <a:p>
            <a:pPr>
              <a:defRPr/>
            </a:pPr>
            <a:fld id="{809CFC26-57D8-3849-9471-8FC602C4E37A}" type="datetime1">
              <a:rPr lang="en-US"/>
              <a:pPr>
                <a:defRPr/>
              </a:pPr>
              <a:t>13/03/12</a:t>
            </a:fld>
            <a:endParaRPr lang="en-US"/>
          </a:p>
        </p:txBody>
      </p:sp>
      <p:sp>
        <p:nvSpPr>
          <p:cNvPr id="28676" name="Rectangle 4"/>
          <p:cNvSpPr>
            <a:spLocks noGrp="1" noChangeArrowheads="1"/>
          </p:cNvSpPr>
          <p:nvPr>
            <p:ph type="ftr" sz="quarter" idx="2"/>
          </p:nvPr>
        </p:nvSpPr>
        <p:spPr bwMode="auto">
          <a:xfrm>
            <a:off x="0" y="9285288"/>
            <a:ext cx="2889250" cy="488950"/>
          </a:xfrm>
          <a:prstGeom prst="rect">
            <a:avLst/>
          </a:prstGeom>
          <a:noFill/>
          <a:ln>
            <a:noFill/>
          </a:ln>
          <a:extLst>
            <a:ext uri="{909E8E84-426E-40DD-AFC4-6F175D3DCCD1}"/>
            <a:ext uri="{91240B29-F687-4F45-9708-019B960494DF}"/>
          </a:extLst>
        </p:spPr>
        <p:txBody>
          <a:bodyPr vert="horz" wrap="square" lIns="91424" tIns="45712" rIns="91424" bIns="45712" numCol="1" anchor="b" anchorCtr="0" compatLnSpc="1">
            <a:prstTxWarp prst="textNoShape">
              <a:avLst/>
            </a:prstTxWarp>
          </a:bodyPr>
          <a:lstStyle>
            <a:lvl1pPr eaLnBrk="0" hangingPunct="0">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28677" name="Rectangle 5"/>
          <p:cNvSpPr>
            <a:spLocks noGrp="1" noChangeArrowheads="1"/>
          </p:cNvSpPr>
          <p:nvPr>
            <p:ph type="sldNum" sz="quarter" idx="3"/>
          </p:nvPr>
        </p:nvSpPr>
        <p:spPr bwMode="auto">
          <a:xfrm>
            <a:off x="3778250" y="9285288"/>
            <a:ext cx="2889250" cy="488950"/>
          </a:xfrm>
          <a:prstGeom prst="rect">
            <a:avLst/>
          </a:prstGeom>
          <a:noFill/>
          <a:ln>
            <a:noFill/>
          </a:ln>
          <a:extLst>
            <a:ext uri="{909E8E84-426E-40DD-AFC4-6F175D3DCCD1}"/>
            <a:ext uri="{91240B29-F687-4F45-9708-019B960494DF}"/>
          </a:extLst>
        </p:spPr>
        <p:txBody>
          <a:bodyPr vert="horz" wrap="square" lIns="91424" tIns="45712" rIns="91424" bIns="45712" numCol="1" anchor="b" anchorCtr="0" compatLnSpc="1">
            <a:prstTxWarp prst="textNoShape">
              <a:avLst/>
            </a:prstTxWarp>
          </a:bodyPr>
          <a:lstStyle>
            <a:lvl1pPr algn="r" eaLnBrk="0" hangingPunct="0">
              <a:defRPr sz="1200">
                <a:latin typeface="Arial" pitchFamily="-1" charset="0"/>
                <a:ea typeface="ＭＳ Ｐゴシック" pitchFamily="-1" charset="-128"/>
                <a:cs typeface="ＭＳ Ｐゴシック" pitchFamily="-1" charset="-128"/>
              </a:defRPr>
            </a:lvl1pPr>
          </a:lstStyle>
          <a:p>
            <a:pPr>
              <a:defRPr/>
            </a:pPr>
            <a:fld id="{AA14EBE0-AD8D-394D-A4B0-AB1E5409C309}" type="slidenum">
              <a:rPr lang="en-US"/>
              <a:pPr>
                <a:defRPr/>
              </a:pPr>
              <a:t>‹nr.›</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889250" cy="488950"/>
          </a:xfrm>
          <a:prstGeom prst="rect">
            <a:avLst/>
          </a:prstGeom>
          <a:noFill/>
          <a:ln>
            <a:noFill/>
          </a:ln>
          <a:extLst>
            <a:ext uri="{909E8E84-426E-40DD-AFC4-6F175D3DCCD1}"/>
            <a:ext uri="{91240B29-F687-4F45-9708-019B960494DF}"/>
          </a:extLst>
        </p:spPr>
        <p:txBody>
          <a:bodyPr vert="horz" wrap="square" lIns="91424" tIns="45712" rIns="91424" bIns="45712" numCol="1" anchor="t" anchorCtr="0" compatLnSpc="1">
            <a:prstTxWarp prst="textNoShape">
              <a:avLst/>
            </a:prstTxWarp>
          </a:bodyPr>
          <a:lstStyle>
            <a:lvl1pPr eaLnBrk="0" hangingPunct="0">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20483" name="Rectangle 3"/>
          <p:cNvSpPr>
            <a:spLocks noGrp="1" noChangeArrowheads="1"/>
          </p:cNvSpPr>
          <p:nvPr>
            <p:ph type="dt" idx="1"/>
          </p:nvPr>
        </p:nvSpPr>
        <p:spPr bwMode="auto">
          <a:xfrm>
            <a:off x="3778250" y="0"/>
            <a:ext cx="2889250" cy="488950"/>
          </a:xfrm>
          <a:prstGeom prst="rect">
            <a:avLst/>
          </a:prstGeom>
          <a:noFill/>
          <a:ln>
            <a:noFill/>
          </a:ln>
          <a:extLst>
            <a:ext uri="{909E8E84-426E-40DD-AFC4-6F175D3DCCD1}"/>
            <a:ext uri="{91240B29-F687-4F45-9708-019B960494DF}"/>
          </a:extLst>
        </p:spPr>
        <p:txBody>
          <a:bodyPr vert="horz" wrap="square" lIns="91424" tIns="45712" rIns="91424" bIns="45712" numCol="1" anchor="t" anchorCtr="0" compatLnSpc="1">
            <a:prstTxWarp prst="textNoShape">
              <a:avLst/>
            </a:prstTxWarp>
          </a:bodyPr>
          <a:lstStyle>
            <a:lvl1pPr algn="r" eaLnBrk="0" hangingPunct="0">
              <a:defRPr sz="1200">
                <a:latin typeface="Arial" pitchFamily="-1" charset="0"/>
                <a:ea typeface="ＭＳ Ｐゴシック" pitchFamily="-1" charset="-128"/>
                <a:cs typeface="ＭＳ Ｐゴシック" pitchFamily="-1" charset="-128"/>
              </a:defRPr>
            </a:lvl1pPr>
          </a:lstStyle>
          <a:p>
            <a:pPr>
              <a:defRPr/>
            </a:pPr>
            <a:fld id="{9E6E82C1-345D-9240-8EBD-519A59EED641}" type="datetime1">
              <a:rPr lang="en-US"/>
              <a:pPr>
                <a:defRPr/>
              </a:pPr>
              <a:t>13/03/12</a:t>
            </a:fld>
            <a:endParaRPr lang="en-US"/>
          </a:p>
        </p:txBody>
      </p:sp>
      <p:sp>
        <p:nvSpPr>
          <p:cNvPr id="15364" name="Rectangle 4"/>
          <p:cNvSpPr>
            <a:spLocks noRot="1" noChangeArrowheads="1" noTextEdit="1"/>
          </p:cNvSpPr>
          <p:nvPr>
            <p:ph type="sldImg" idx="2"/>
          </p:nvPr>
        </p:nvSpPr>
        <p:spPr bwMode="auto">
          <a:xfrm>
            <a:off x="893763" y="733425"/>
            <a:ext cx="4884737" cy="3665538"/>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666750" y="4643438"/>
            <a:ext cx="5335588" cy="4398962"/>
          </a:xfrm>
          <a:prstGeom prst="rect">
            <a:avLst/>
          </a:prstGeom>
          <a:noFill/>
          <a:ln>
            <a:noFill/>
          </a:ln>
          <a:extLst>
            <a:ext uri="{909E8E84-426E-40DD-AFC4-6F175D3DCCD1}"/>
            <a:ext uri="{91240B29-F687-4F45-9708-019B960494DF}"/>
          </a:extLst>
        </p:spPr>
        <p:txBody>
          <a:bodyPr vert="horz" wrap="square" lIns="91424" tIns="45712" rIns="91424" bIns="457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9285288"/>
            <a:ext cx="2889250" cy="488950"/>
          </a:xfrm>
          <a:prstGeom prst="rect">
            <a:avLst/>
          </a:prstGeom>
          <a:noFill/>
          <a:ln>
            <a:noFill/>
          </a:ln>
          <a:extLst>
            <a:ext uri="{909E8E84-426E-40DD-AFC4-6F175D3DCCD1}"/>
            <a:ext uri="{91240B29-F687-4F45-9708-019B960494DF}"/>
          </a:extLst>
        </p:spPr>
        <p:txBody>
          <a:bodyPr vert="horz" wrap="square" lIns="91424" tIns="45712" rIns="91424" bIns="45712" numCol="1" anchor="b" anchorCtr="0" compatLnSpc="1">
            <a:prstTxWarp prst="textNoShape">
              <a:avLst/>
            </a:prstTxWarp>
          </a:bodyPr>
          <a:lstStyle>
            <a:lvl1pPr eaLnBrk="0" hangingPunct="0">
              <a:defRPr sz="1200">
                <a:latin typeface="Arial" pitchFamily="-1" charset="0"/>
                <a:ea typeface="ＭＳ Ｐゴシック" pitchFamily="-1" charset="-128"/>
                <a:cs typeface="ＭＳ Ｐゴシック" pitchFamily="-1" charset="-128"/>
              </a:defRPr>
            </a:lvl1pPr>
          </a:lstStyle>
          <a:p>
            <a:pPr>
              <a:defRPr/>
            </a:pPr>
            <a:endParaRPr lang="en-US"/>
          </a:p>
        </p:txBody>
      </p:sp>
      <p:sp>
        <p:nvSpPr>
          <p:cNvPr id="20487" name="Rectangle 7"/>
          <p:cNvSpPr>
            <a:spLocks noGrp="1" noChangeArrowheads="1"/>
          </p:cNvSpPr>
          <p:nvPr>
            <p:ph type="sldNum" sz="quarter" idx="5"/>
          </p:nvPr>
        </p:nvSpPr>
        <p:spPr bwMode="auto">
          <a:xfrm>
            <a:off x="3778250" y="9285288"/>
            <a:ext cx="2889250" cy="488950"/>
          </a:xfrm>
          <a:prstGeom prst="rect">
            <a:avLst/>
          </a:prstGeom>
          <a:noFill/>
          <a:ln>
            <a:noFill/>
          </a:ln>
          <a:extLst>
            <a:ext uri="{909E8E84-426E-40DD-AFC4-6F175D3DCCD1}"/>
            <a:ext uri="{91240B29-F687-4F45-9708-019B960494DF}"/>
          </a:extLst>
        </p:spPr>
        <p:txBody>
          <a:bodyPr vert="horz" wrap="square" lIns="91424" tIns="45712" rIns="91424" bIns="45712" numCol="1" anchor="b" anchorCtr="0" compatLnSpc="1">
            <a:prstTxWarp prst="textNoShape">
              <a:avLst/>
            </a:prstTxWarp>
          </a:bodyPr>
          <a:lstStyle>
            <a:lvl1pPr algn="r" eaLnBrk="0" hangingPunct="0">
              <a:defRPr sz="1200">
                <a:latin typeface="Arial" pitchFamily="-1" charset="0"/>
                <a:ea typeface="ＭＳ Ｐゴシック" pitchFamily="-1" charset="-128"/>
                <a:cs typeface="ＭＳ Ｐゴシック" pitchFamily="-1" charset="-128"/>
              </a:defRPr>
            </a:lvl1pPr>
          </a:lstStyle>
          <a:p>
            <a:pPr>
              <a:defRPr/>
            </a:pPr>
            <a:fld id="{58BD8EDC-8101-A142-98B0-4EE9BFA42309}"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pitchFamily="34" charset="-128"/>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pitchFamily="34" charset="-128"/>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pitchFamily="34" charset="-128"/>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MS PGothic"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2"/>
          <p:cNvSpPr>
            <a:spLocks noRot="1" noChangeArrowheads="1" noTextEdit="1"/>
          </p:cNvSpPr>
          <p:nvPr>
            <p:ph type="sldImg"/>
          </p:nvPr>
        </p:nvSpPr>
        <p:spPr>
          <a:ln/>
        </p:spPr>
      </p:sp>
      <p:sp>
        <p:nvSpPr>
          <p:cNvPr id="17411" name="Rectangle 3"/>
          <p:cNvSpPr>
            <a:spLocks noGrp="1" noChangeArrowheads="1"/>
          </p:cNvSpPr>
          <p:nvPr>
            <p:ph type="body" idx="1"/>
          </p:nvPr>
        </p:nvSpPr>
        <p:spPr>
          <a:noFill/>
        </p:spPr>
        <p:txBody>
          <a:bodyPr/>
          <a:lstStyle/>
          <a:p>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Rot="1" noChangeArrowheads="1" noTextEdit="1"/>
          </p:cNvSpPr>
          <p:nvPr>
            <p:ph type="sldImg"/>
          </p:nvPr>
        </p:nvSpPr>
        <p:spPr>
          <a:xfrm>
            <a:off x="892175" y="733425"/>
            <a:ext cx="4886325" cy="3665538"/>
          </a:xfrm>
          <a:ln/>
        </p:spPr>
      </p:sp>
      <p:sp>
        <p:nvSpPr>
          <p:cNvPr id="35843" name="Rectangle 3"/>
          <p:cNvSpPr>
            <a:spLocks noGrp="1" noChangeArrowheads="1"/>
          </p:cNvSpPr>
          <p:nvPr>
            <p:ph type="body" idx="1"/>
          </p:nvPr>
        </p:nvSpPr>
        <p:spPr>
          <a:xfrm>
            <a:off x="666750" y="4645025"/>
            <a:ext cx="5335588" cy="4397375"/>
          </a:xfrm>
          <a:noFill/>
        </p:spPr>
        <p:txBody>
          <a:bodyPr/>
          <a:lstStyle/>
          <a:p>
            <a:r>
              <a:rPr lang="da-DK" b="1" i="1">
                <a:latin typeface="Calibri" pitchFamily="-65" charset="0"/>
                <a:ea typeface="ＭＳ Ｐゴシック" pitchFamily="-65" charset="-128"/>
                <a:cs typeface="ＭＳ Ｐゴシック" pitchFamily="-65" charset="-128"/>
              </a:rPr>
              <a:t>NB! Du kan vælge en anden aktivitet hvis du synes der er en der passer bedre til de forløb I er i gang med.</a:t>
            </a:r>
            <a:endParaRPr lang="da-DK">
              <a:latin typeface="Calibri" pitchFamily="-65" charset="0"/>
              <a:ea typeface="ＭＳ Ｐゴシック" pitchFamily="-65" charset="-128"/>
              <a:cs typeface="ＭＳ Ｐゴシック" pitchFamily="-65" charset="-128"/>
            </a:endParaRPr>
          </a:p>
          <a:p>
            <a:r>
              <a:rPr lang="da-DK">
                <a:latin typeface="Calibri" pitchFamily="-65" charset="0"/>
                <a:ea typeface="ＭＳ Ｐゴシック" pitchFamily="-65" charset="-128"/>
                <a:cs typeface="ＭＳ Ｐゴシック" pitchFamily="-65" charset="-128"/>
              </a:rPr>
              <a:t> </a:t>
            </a:r>
          </a:p>
          <a:p>
            <a:r>
              <a:rPr lang="da-DK">
                <a:latin typeface="Calibri" pitchFamily="-65" charset="0"/>
                <a:ea typeface="ＭＳ Ｐゴシック" pitchFamily="-65" charset="-128"/>
                <a:cs typeface="ＭＳ Ｐゴシック" pitchFamily="-65" charset="-128"/>
              </a:rPr>
              <a:t>Vælger du ‘Skibet er ladet med rettigheder’ så følg instruktionen på side 19 i aktivitetskataloget.</a:t>
            </a:r>
          </a:p>
          <a:p>
            <a:r>
              <a:rPr lang="da-DK">
                <a:latin typeface="Calibri" pitchFamily="-65" charset="0"/>
                <a:ea typeface="ＭＳ Ｐゴシック" pitchFamily="-65" charset="-128"/>
                <a:cs typeface="ＭＳ Ｐゴシック" pitchFamily="-65" charset="-128"/>
              </a:rPr>
              <a:t>Bemærk at der er afsat kortere tid til at prøve aktiviteten, end der står I aktivitetsbeskrivelsen. Det skyldes at den her har som funktion at eksemplificere metoden. Du kan sortere 6 kort fra på en gang for at korte aktiviteten ned. </a:t>
            </a:r>
          </a:p>
          <a:p>
            <a:r>
              <a:rPr lang="da-DK">
                <a:latin typeface="Calibri" pitchFamily="-65" charset="0"/>
                <a:ea typeface="ＭＳ Ｐゴシック" pitchFamily="-65" charset="-128"/>
                <a:cs typeface="ＭＳ Ｐゴシック" pitchFamily="-65" charset="-128"/>
              </a:rPr>
              <a:t>Bed også deltagerne om at prioritere kortene når de sætter dem op, under punkt 3, så det bliver lidt sværere.  </a:t>
            </a:r>
          </a:p>
          <a:p>
            <a:r>
              <a:rPr lang="da-DK">
                <a:latin typeface="Calibri" pitchFamily="-65" charset="0"/>
                <a:ea typeface="ＭＳ Ｐゴシック" pitchFamily="-65" charset="-128"/>
                <a:cs typeface="ＭＳ Ｐゴシック" pitchFamily="-65" charset="-128"/>
              </a:rPr>
              <a:t> </a:t>
            </a:r>
          </a:p>
          <a:p>
            <a:r>
              <a:rPr lang="da-DK">
                <a:latin typeface="Calibri" pitchFamily="-65" charset="0"/>
                <a:ea typeface="ＭＳ Ｐゴシック" pitchFamily="-65" charset="-128"/>
                <a:cs typeface="ＭＳ Ｐゴシック" pitchFamily="-65" charset="-128"/>
              </a:rPr>
              <a:t>Afslut med at reflektere over aktiviteten og diskutere hvad den kan.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2"/>
          <p:cNvSpPr>
            <a:spLocks noRot="1" noChangeArrowheads="1" noTextEdit="1"/>
          </p:cNvSpPr>
          <p:nvPr>
            <p:ph type="sldImg"/>
          </p:nvPr>
        </p:nvSpPr>
        <p:spPr>
          <a:xfrm>
            <a:off x="892175" y="733425"/>
            <a:ext cx="4886325" cy="3665538"/>
          </a:xfrm>
          <a:ln/>
        </p:spPr>
      </p:sp>
      <p:sp>
        <p:nvSpPr>
          <p:cNvPr id="37891" name="Rectangle 3"/>
          <p:cNvSpPr>
            <a:spLocks noGrp="1" noChangeArrowheads="1"/>
          </p:cNvSpPr>
          <p:nvPr>
            <p:ph type="body" idx="1"/>
          </p:nvPr>
        </p:nvSpPr>
        <p:spPr>
          <a:xfrm>
            <a:off x="666750" y="4645025"/>
            <a:ext cx="5335588" cy="4397375"/>
          </a:xfrm>
          <a:noFill/>
        </p:spPr>
        <p:txBody>
          <a:bodyPr/>
          <a:lstStyle/>
          <a:p>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xfrm>
            <a:off x="892175" y="733425"/>
            <a:ext cx="4886325" cy="3665538"/>
          </a:xfrm>
          <a:ln/>
        </p:spPr>
      </p:sp>
      <p:sp>
        <p:nvSpPr>
          <p:cNvPr id="39939" name="Rectangle 3"/>
          <p:cNvSpPr>
            <a:spLocks noGrp="1" noChangeArrowheads="1"/>
          </p:cNvSpPr>
          <p:nvPr>
            <p:ph type="body" idx="1"/>
          </p:nvPr>
        </p:nvSpPr>
        <p:spPr>
          <a:xfrm>
            <a:off x="666750" y="4645025"/>
            <a:ext cx="5335588" cy="4397375"/>
          </a:xfrm>
          <a:noFill/>
        </p:spPr>
        <p:txBody>
          <a:bodyPr/>
          <a:lstStyle/>
          <a:p>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p:spPr>
        <p:txBody>
          <a:bodyPr/>
          <a:lstStyle/>
          <a:p>
            <a:r>
              <a:rPr lang="da-DK" smtClean="0">
                <a:latin typeface="Calibri" pitchFamily="-65" charset="0"/>
                <a:ea typeface="ＭＳ Ｐゴシック" pitchFamily="-65" charset="-128"/>
                <a:cs typeface="ＭＳ Ｐゴシック" pitchFamily="-65" charset="-128"/>
              </a:rPr>
              <a:t>Uddel to mega post its til hver deltager (kan erstattes m. papir  i A5 størrelse +  tape).</a:t>
            </a:r>
          </a:p>
          <a:p>
            <a:r>
              <a:rPr lang="da-DK" smtClean="0">
                <a:latin typeface="Calibri" pitchFamily="-65" charset="0"/>
                <a:ea typeface="ＭＳ Ｐゴシック" pitchFamily="-65" charset="-128"/>
                <a:cs typeface="ＭＳ Ｐゴシック" pitchFamily="-65" charset="-128"/>
              </a:rPr>
              <a:t> </a:t>
            </a:r>
          </a:p>
          <a:p>
            <a:r>
              <a:rPr lang="da-DK" smtClean="0">
                <a:latin typeface="Calibri" pitchFamily="-65" charset="0"/>
                <a:ea typeface="ＭＳ Ｐゴシック" pitchFamily="-65" charset="-128"/>
                <a:cs typeface="ＭＳ Ｐゴシック" pitchFamily="-65" charset="-128"/>
              </a:rPr>
              <a:t>Deltagerne skriver én pointe på hver post it. Pkt A) på den ene, pkt B) på den anden. De skal skrive stikord, og ikke en længere roman. De kan uddybe bagefter. Giv ca. 5 min til at skrive i. </a:t>
            </a:r>
          </a:p>
          <a:p>
            <a:r>
              <a:rPr lang="da-DK" smtClean="0">
                <a:latin typeface="Calibri" pitchFamily="-65" charset="0"/>
                <a:ea typeface="ＭＳ Ｐゴシック" pitchFamily="-65" charset="-128"/>
                <a:cs typeface="ＭＳ Ｐゴシック" pitchFamily="-65" charset="-128"/>
              </a:rPr>
              <a:t> </a:t>
            </a:r>
          </a:p>
          <a:p>
            <a:r>
              <a:rPr lang="da-DK" smtClean="0">
                <a:latin typeface="Calibri" pitchFamily="-65" charset="0"/>
                <a:ea typeface="ＭＳ Ｐゴシック" pitchFamily="-65" charset="-128"/>
                <a:cs typeface="ＭＳ Ｐゴシック" pitchFamily="-65" charset="-128"/>
              </a:rPr>
              <a:t>Deltagerne hænger deres post its op på væggen når de er færdige. Bed dem samtidig om at gruppere sedlerne med dem der allerede hænger, for at give overblik. Hjælp evt. med at gruppere.</a:t>
            </a:r>
          </a:p>
          <a:p>
            <a:r>
              <a:rPr lang="da-DK" smtClean="0">
                <a:latin typeface="Calibri" pitchFamily="-65" charset="0"/>
                <a:ea typeface="ＭＳ Ｐゴシック" pitchFamily="-65" charset="-128"/>
                <a:cs typeface="ＭＳ Ｐゴシック" pitchFamily="-65" charset="-128"/>
              </a:rPr>
              <a:t> </a:t>
            </a:r>
          </a:p>
          <a:p>
            <a:r>
              <a:rPr lang="da-DK" smtClean="0">
                <a:latin typeface="Calibri" pitchFamily="-65" charset="0"/>
                <a:ea typeface="ＭＳ Ｐゴシック" pitchFamily="-65" charset="-128"/>
                <a:cs typeface="ＭＳ Ｐゴシック" pitchFamily="-65" charset="-128"/>
              </a:rPr>
              <a:t>Gennemgå og fremhæv deltagernes pointer og lad dem evt. uddybe.</a:t>
            </a:r>
          </a:p>
          <a:p>
            <a:r>
              <a:rPr lang="da-DK" smtClean="0">
                <a:latin typeface="Calibri" pitchFamily="-65" charset="0"/>
                <a:ea typeface="ＭＳ Ｐゴシック" pitchFamily="-65" charset="-128"/>
                <a:cs typeface="ＭＳ Ｐゴシック" pitchFamily="-65" charset="-128"/>
              </a:rPr>
              <a:t> </a:t>
            </a:r>
          </a:p>
          <a:p>
            <a:r>
              <a:rPr lang="da-DK" smtClean="0">
                <a:latin typeface="Calibri" pitchFamily="-65" charset="0"/>
                <a:ea typeface="ＭＳ Ｐゴシック" pitchFamily="-65" charset="-128"/>
                <a:cs typeface="ＭＳ Ｐゴシック" pitchFamily="-65" charset="-128"/>
              </a:rPr>
              <a:t>Saml op med hvad der er din plan for vejen frem for at arbejde med medborgerundervisning på skolen. </a:t>
            </a:r>
            <a:endParaRPr lang="en-US" smtClean="0">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p:spPr>
        <p:txBody>
          <a:bodyPr/>
          <a:lstStyle/>
          <a:p>
            <a:endParaRPr lang="da-DK">
              <a:latin typeface="Calibri" pitchFamily="-65" charset="0"/>
              <a:ea typeface="ＭＳ Ｐゴシック" pitchFamily="-65" charset="-128"/>
              <a:cs typeface="ＭＳ Ｐゴシック" pitchFamily="-65" charset="-128"/>
            </a:endParaRPr>
          </a:p>
        </p:txBody>
      </p:sp>
      <p:sp>
        <p:nvSpPr>
          <p:cNvPr id="46084" name="Slide Number Placeholder 3"/>
          <p:cNvSpPr>
            <a:spLocks noGrp="1"/>
          </p:cNvSpPr>
          <p:nvPr>
            <p:ph type="sldNum" sz="quarter" idx="5"/>
          </p:nvPr>
        </p:nvSpPr>
        <p:spPr>
          <a:noFill/>
          <a:ln>
            <a:miter lim="800000"/>
            <a:headEnd/>
            <a:tailEnd/>
          </a:ln>
        </p:spPr>
        <p:txBody>
          <a:bodyPr/>
          <a:lstStyle/>
          <a:p>
            <a:fld id="{FD6D2B69-6F08-4D48-ACEA-4E25DF6BBDE7}" type="slidenum">
              <a:rPr lang="en-US">
                <a:latin typeface="Arial" pitchFamily="-65" charset="0"/>
                <a:ea typeface="ＭＳ Ｐゴシック" pitchFamily="-65" charset="-128"/>
                <a:cs typeface="ＭＳ Ｐゴシック" pitchFamily="-65" charset="-128"/>
              </a:rPr>
              <a:pPr/>
              <a:t>15</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noFill/>
        </p:spPr>
        <p:txBody>
          <a:bodyPr/>
          <a:lstStyle/>
          <a:p>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p:spPr>
        <p:txBody>
          <a:bodyPr/>
          <a:lstStyle/>
          <a:p>
            <a:endParaRPr lang="en-US">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Pladsholder til diasbillede 1"/>
          <p:cNvSpPr>
            <a:spLocks noGrp="1" noRot="1" noChangeAspect="1" noTextEdit="1"/>
          </p:cNvSpPr>
          <p:nvPr>
            <p:ph type="sldImg"/>
          </p:nvPr>
        </p:nvSpPr>
        <p:spPr>
          <a:ln/>
        </p:spPr>
      </p:sp>
      <p:sp>
        <p:nvSpPr>
          <p:cNvPr id="23555" name="Pladsholder til noter 2"/>
          <p:cNvSpPr>
            <a:spLocks noGrp="1"/>
          </p:cNvSpPr>
          <p:nvPr>
            <p:ph type="body" idx="1"/>
          </p:nvPr>
        </p:nvSpPr>
        <p:spPr>
          <a:noFill/>
        </p:spPr>
        <p:txBody>
          <a:bodyPr/>
          <a:lstStyle/>
          <a:p>
            <a:r>
              <a:rPr lang="da-DK" sz="1100" b="1" i="1">
                <a:latin typeface="Calibri" pitchFamily="-65" charset="0"/>
                <a:ea typeface="ＭＳ Ｐゴシック" pitchFamily="-65" charset="-128"/>
                <a:cs typeface="ＭＳ Ｐゴシック" pitchFamily="-65" charset="-128"/>
              </a:rPr>
              <a:t>NB!: Diaset er interaktivt – elementerne kommer frem ét for ét når du trykker fremad/nedad.</a:t>
            </a:r>
            <a:endParaRPr lang="da-DK" sz="1100">
              <a:latin typeface="Calibri" pitchFamily="-65" charset="0"/>
              <a:ea typeface="ＭＳ Ｐゴシック" pitchFamily="-65" charset="-128"/>
              <a:cs typeface="ＭＳ Ｐゴシック" pitchFamily="-65" charset="-128"/>
            </a:endParaRPr>
          </a:p>
          <a:p>
            <a:r>
              <a:rPr lang="da-DK" sz="1100" b="1" i="1">
                <a:latin typeface="Calibri" pitchFamily="-65" charset="0"/>
                <a:ea typeface="ＭＳ Ｐゴシック" pitchFamily="-65" charset="-128"/>
                <a:cs typeface="ＭＳ Ｐゴシック" pitchFamily="-65" charset="-128"/>
              </a:rPr>
              <a:t> </a:t>
            </a:r>
            <a:endParaRPr lang="da-DK" sz="1100">
              <a:latin typeface="Calibri" pitchFamily="-65" charset="0"/>
              <a:ea typeface="ＭＳ Ｐゴシック" pitchFamily="-65" charset="-128"/>
              <a:cs typeface="ＭＳ Ｐゴシック" pitchFamily="-65" charset="-128"/>
            </a:endParaRPr>
          </a:p>
          <a:p>
            <a:r>
              <a:rPr lang="da-DK" sz="1100" b="1" i="1">
                <a:latin typeface="Calibri" pitchFamily="-65" charset="0"/>
                <a:ea typeface="ＭＳ Ｐゴシック" pitchFamily="-65" charset="-128"/>
                <a:cs typeface="ＭＳ Ｐゴシック" pitchFamily="-65" charset="-128"/>
              </a:rPr>
              <a:t>Overskrift: Hvad er medborgerundervisning? </a:t>
            </a:r>
            <a:endParaRPr lang="da-DK" sz="1100">
              <a:latin typeface="Calibri" pitchFamily="-65" charset="0"/>
              <a:ea typeface="ＭＳ Ｐゴシック" pitchFamily="-65" charset="-128"/>
              <a:cs typeface="ＭＳ Ｐゴシック" pitchFamily="-65" charset="-128"/>
            </a:endParaRPr>
          </a:p>
          <a:p>
            <a:r>
              <a:rPr lang="da-DK" sz="1100">
                <a:latin typeface="Calibri" pitchFamily="-65" charset="0"/>
                <a:ea typeface="ＭＳ Ｐゴシック" pitchFamily="-65" charset="-128"/>
                <a:cs typeface="ＭＳ Ｐゴシック" pitchFamily="-65" charset="-128"/>
              </a:rPr>
              <a:t>Hvad er medborgerundervisning ifølge Jer? Bed deltagerne nævne hvad de mener der kendetegner medborgerundervisning MBU, og skriv op på tavle eller flip over. </a:t>
            </a:r>
          </a:p>
          <a:p>
            <a:r>
              <a:rPr lang="da-DK" sz="1100">
                <a:latin typeface="Calibri" pitchFamily="-65" charset="0"/>
                <a:ea typeface="ＭＳ Ｐゴシック" pitchFamily="-65" charset="-128"/>
                <a:cs typeface="ＭＳ Ｐゴシック" pitchFamily="-65" charset="-128"/>
              </a:rPr>
              <a:t>Spørg både til indhold/emner og metode/didaktik</a:t>
            </a:r>
          </a:p>
          <a:p>
            <a:r>
              <a:rPr lang="da-DK" sz="1100">
                <a:latin typeface="Calibri" pitchFamily="-65" charset="0"/>
                <a:ea typeface="ＭＳ Ｐゴシック" pitchFamily="-65" charset="-128"/>
                <a:cs typeface="ＭＳ Ｐゴシック" pitchFamily="-65" charset="-128"/>
              </a:rPr>
              <a:t> </a:t>
            </a:r>
          </a:p>
          <a:p>
            <a:r>
              <a:rPr lang="da-DK" sz="1100">
                <a:latin typeface="Calibri" pitchFamily="-65" charset="0"/>
                <a:ea typeface="ＭＳ Ｐゴシック" pitchFamily="-65" charset="-128"/>
                <a:cs typeface="ＭＳ Ｐゴシック" pitchFamily="-65" charset="-128"/>
              </a:rPr>
              <a:t>[klik] </a:t>
            </a:r>
            <a:r>
              <a:rPr lang="da-DK" sz="1100" b="1" i="1">
                <a:latin typeface="Calibri" pitchFamily="-65" charset="0"/>
                <a:ea typeface="ＭＳ Ｐゴシック" pitchFamily="-65" charset="-128"/>
                <a:cs typeface="ＭＳ Ｐゴシック" pitchFamily="-65" charset="-128"/>
              </a:rPr>
              <a:t>Definition fra..: </a:t>
            </a:r>
            <a:r>
              <a:rPr lang="da-DK" sz="1100">
                <a:latin typeface="Calibri" pitchFamily="-65" charset="0"/>
                <a:ea typeface="ＭＳ Ｐゴシック" pitchFamily="-65" charset="-128"/>
                <a:cs typeface="ＭＳ Ｐゴシック" pitchFamily="-65" charset="-128"/>
              </a:rPr>
              <a:t>Dette er den definition der bruges i Medborger Værktøjskassen</a:t>
            </a:r>
          </a:p>
          <a:p>
            <a:r>
              <a:rPr lang="da-DK" sz="1100">
                <a:latin typeface="Calibri" pitchFamily="-65" charset="0"/>
                <a:ea typeface="ＭＳ Ｐゴシック" pitchFamily="-65" charset="-128"/>
                <a:cs typeface="ＭＳ Ｐゴシック" pitchFamily="-65" charset="-128"/>
              </a:rPr>
              <a:t> </a:t>
            </a:r>
          </a:p>
          <a:p>
            <a:r>
              <a:rPr lang="da-DK" sz="1100">
                <a:latin typeface="Calibri" pitchFamily="-65" charset="0"/>
                <a:ea typeface="ＭＳ Ｐゴシック" pitchFamily="-65" charset="-128"/>
                <a:cs typeface="ＭＳ Ｐゴシック" pitchFamily="-65" charset="-128"/>
              </a:rPr>
              <a:t>[klik] </a:t>
            </a:r>
            <a:r>
              <a:rPr lang="da-DK" sz="1100" b="1" i="1">
                <a:latin typeface="Calibri" pitchFamily="-65" charset="0"/>
                <a:ea typeface="ＭＳ Ｐゴシック" pitchFamily="-65" charset="-128"/>
                <a:cs typeface="ＭＳ Ｐゴシック" pitchFamily="-65" charset="-128"/>
              </a:rPr>
              <a:t>Konkretiseret i..:  </a:t>
            </a:r>
            <a:r>
              <a:rPr lang="da-DK" sz="1100">
                <a:latin typeface="Calibri" pitchFamily="-65" charset="0"/>
                <a:ea typeface="ＭＳ Ｐゴシック" pitchFamily="-65" charset="-128"/>
                <a:cs typeface="ＭＳ Ｐゴシック" pitchFamily="-65" charset="-128"/>
              </a:rPr>
              <a:t>Medborgerskab er et abstrakt begreb, og derfor er det en god ide at folde det ud i nogle konkrete temaer. I værktøjskassen er begrebet derfor brudt ned i tre undertemaer – tre ordpar – med hvert sit delmål for læringen. </a:t>
            </a:r>
            <a:r>
              <a:rPr lang="da-DK">
                <a:latin typeface="Calibri" pitchFamily="-65" charset="0"/>
                <a:ea typeface="ＭＳ Ｐゴシック" pitchFamily="-65" charset="-128"/>
                <a:cs typeface="ＭＳ Ｐゴシック" pitchFamily="-65" charset="-128"/>
              </a:rPr>
              <a:t>Temaerne bruges gennem hele værktøjet, både i forhold til at lærerne skal reflektere over spørgsmål fra alle temaer i mødeguiden i værktøjet MedborgerLæringsmiljø, og ved at aktiviteterne med eleverne er inddelt i så de understøtter hvert af temaerne. </a:t>
            </a:r>
            <a:endParaRPr lang="da-DK" sz="1100">
              <a:latin typeface="Calibri" pitchFamily="-65" charset="0"/>
              <a:ea typeface="ＭＳ Ｐゴシック" pitchFamily="-65" charset="-128"/>
              <a:cs typeface="ＭＳ Ｐゴシック" pitchFamily="-65" charset="-128"/>
            </a:endParaRPr>
          </a:p>
          <a:p>
            <a:r>
              <a:rPr lang="da-DK" sz="800">
                <a:latin typeface="Calibri" pitchFamily="-65" charset="0"/>
                <a:ea typeface="ＭＳ Ｐゴシック" pitchFamily="-65" charset="-128"/>
                <a:cs typeface="ＭＳ Ｐゴシック" pitchFamily="-65" charset="-128"/>
              </a:rPr>
              <a:t>. </a:t>
            </a:r>
          </a:p>
        </p:txBody>
      </p:sp>
      <p:sp>
        <p:nvSpPr>
          <p:cNvPr id="23556" name="Pladsholder til diasnummer 3"/>
          <p:cNvSpPr>
            <a:spLocks noGrp="1"/>
          </p:cNvSpPr>
          <p:nvPr>
            <p:ph type="sldNum" sz="quarter" idx="5"/>
          </p:nvPr>
        </p:nvSpPr>
        <p:spPr>
          <a:noFill/>
          <a:ln>
            <a:miter lim="800000"/>
            <a:headEnd/>
            <a:tailEnd/>
          </a:ln>
        </p:spPr>
        <p:txBody>
          <a:bodyPr/>
          <a:lstStyle/>
          <a:p>
            <a:fld id="{BDDC8FC4-C976-864F-9FF4-2FD5D3537887}" type="slidenum">
              <a:rPr lang="en-US">
                <a:latin typeface="Arial" pitchFamily="-65" charset="0"/>
                <a:ea typeface="ＭＳ Ｐゴシック" pitchFamily="-65" charset="-128"/>
                <a:cs typeface="ＭＳ Ｐゴシック" pitchFamily="-65" charset="-128"/>
              </a:rPr>
              <a:pPr/>
              <a:t>4</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Rot="1" noChangeArrowheads="1" noTextEdit="1"/>
          </p:cNvSpPr>
          <p:nvPr>
            <p:ph type="sldImg"/>
          </p:nvPr>
        </p:nvSpPr>
        <p:spPr>
          <a:xfrm>
            <a:off x="892175" y="733425"/>
            <a:ext cx="4886325" cy="3665538"/>
          </a:xfrm>
          <a:ln/>
        </p:spPr>
      </p:sp>
      <p:sp>
        <p:nvSpPr>
          <p:cNvPr id="25603" name="Rectangle 3"/>
          <p:cNvSpPr>
            <a:spLocks noGrp="1" noChangeArrowheads="1"/>
          </p:cNvSpPr>
          <p:nvPr>
            <p:ph type="body" idx="1"/>
          </p:nvPr>
        </p:nvSpPr>
        <p:spPr>
          <a:xfrm>
            <a:off x="666750" y="4645025"/>
            <a:ext cx="5335588" cy="4397375"/>
          </a:xfrm>
          <a:noFill/>
        </p:spPr>
        <p:txBody>
          <a:bodyPr/>
          <a:lstStyle/>
          <a:p>
            <a:r>
              <a:rPr lang="da-DK" sz="1100" b="1" i="1">
                <a:latin typeface="Calibri" pitchFamily="-65" charset="0"/>
                <a:ea typeface="ＭＳ Ｐゴシック" pitchFamily="-65" charset="-128"/>
                <a:cs typeface="ＭＳ Ｐゴシック" pitchFamily="-65" charset="-128"/>
              </a:rPr>
              <a:t>NB!: Diaset er interaktivt – elementerne kommer frem ét for ét når du trykker fremad/nedad.</a:t>
            </a:r>
            <a:endParaRPr lang="da-DK" sz="1100">
              <a:latin typeface="Calibri" pitchFamily="-65" charset="0"/>
              <a:ea typeface="ＭＳ Ｐゴシック" pitchFamily="-65" charset="-128"/>
              <a:cs typeface="ＭＳ Ｐゴシック" pitchFamily="-65" charset="-128"/>
            </a:endParaRPr>
          </a:p>
          <a:p>
            <a:r>
              <a:rPr lang="da-DK" sz="1100" b="1" i="1">
                <a:latin typeface="Calibri" pitchFamily="-65" charset="0"/>
                <a:ea typeface="ＭＳ Ｐゴシック" pitchFamily="-65" charset="-128"/>
                <a:cs typeface="ＭＳ Ｐゴシック" pitchFamily="-65" charset="-128"/>
              </a:rPr>
              <a:t> </a:t>
            </a:r>
            <a:endParaRPr lang="da-DK" sz="1100">
              <a:latin typeface="Calibri" pitchFamily="-65" charset="0"/>
              <a:ea typeface="ＭＳ Ｐゴシック" pitchFamily="-65" charset="-128"/>
              <a:cs typeface="ＭＳ Ｐゴシック" pitchFamily="-65" charset="-128"/>
            </a:endParaRPr>
          </a:p>
          <a:p>
            <a:r>
              <a:rPr lang="da-DK" sz="1100" b="1" i="1">
                <a:latin typeface="Calibri" pitchFamily="-65" charset="0"/>
                <a:ea typeface="ＭＳ Ｐゴシック" pitchFamily="-65" charset="-128"/>
                <a:cs typeface="ＭＳ Ｐゴシック" pitchFamily="-65" charset="-128"/>
              </a:rPr>
              <a:t>Forklaring til figuren:</a:t>
            </a:r>
            <a:endParaRPr lang="da-DK" sz="1100">
              <a:latin typeface="Calibri" pitchFamily="-65" charset="0"/>
              <a:ea typeface="ＭＳ Ｐゴシック" pitchFamily="-65" charset="-128"/>
              <a:cs typeface="ＭＳ Ｐゴシック" pitchFamily="-65" charset="-128"/>
            </a:endParaRPr>
          </a:p>
          <a:p>
            <a:r>
              <a:rPr lang="da-DK" sz="1100">
                <a:latin typeface="Calibri" pitchFamily="-65" charset="0"/>
                <a:ea typeface="ＭＳ Ｐゴシック" pitchFamily="-65" charset="-128"/>
                <a:cs typeface="ＭＳ Ｐゴシック" pitchFamily="-65" charset="-128"/>
              </a:rPr>
              <a:t>I medborgerundervisning er det helt centralt at der er overensstemmelse mellem form og indhold – mellem det der undervises i og måden der undervises (didaktikken). Medborgerundervisning er elevcentreret undervisning – vi har eleven i centrum af figuren </a:t>
            </a:r>
            <a:r>
              <a:rPr lang="da-DK" sz="1100" b="1" i="1">
                <a:latin typeface="Calibri" pitchFamily="-65" charset="0"/>
                <a:ea typeface="ＭＳ Ｐゴシック" pitchFamily="-65" charset="-128"/>
                <a:cs typeface="ＭＳ Ｐゴシック" pitchFamily="-65" charset="-128"/>
              </a:rPr>
              <a:t>[klik]. </a:t>
            </a:r>
            <a:endParaRPr lang="da-DK" sz="1100">
              <a:latin typeface="Calibri" pitchFamily="-65" charset="0"/>
              <a:ea typeface="ＭＳ Ｐゴシック" pitchFamily="-65" charset="-128"/>
              <a:cs typeface="ＭＳ Ｐゴシック" pitchFamily="-65" charset="-128"/>
            </a:endParaRPr>
          </a:p>
          <a:p>
            <a:r>
              <a:rPr lang="da-DK" sz="1100">
                <a:latin typeface="Calibri" pitchFamily="-65" charset="0"/>
                <a:ea typeface="ＭＳ Ｐゴシック" pitchFamily="-65" charset="-128"/>
                <a:cs typeface="ＭＳ Ｐゴシック" pitchFamily="-65" charset="-128"/>
              </a:rPr>
              <a:t> </a:t>
            </a:r>
          </a:p>
          <a:p>
            <a:r>
              <a:rPr lang="da-DK" sz="1100" b="1" i="1">
                <a:latin typeface="Calibri" pitchFamily="-65" charset="0"/>
                <a:ea typeface="ＭＳ Ｐゴシック" pitchFamily="-65" charset="-128"/>
                <a:cs typeface="ＭＳ Ｐゴシック" pitchFamily="-65" charset="-128"/>
              </a:rPr>
              <a:t>[klik] </a:t>
            </a:r>
            <a:r>
              <a:rPr lang="da-DK" sz="1100">
                <a:latin typeface="Calibri" pitchFamily="-65" charset="0"/>
                <a:ea typeface="ＭＳ Ｐゴシック" pitchFamily="-65" charset="-128"/>
                <a:cs typeface="ＭＳ Ｐゴシック" pitchFamily="-65" charset="-128"/>
              </a:rPr>
              <a:t>I medborgerundervisning skal der derfor arbejdes samtidigt med alle de tre læringsdimensioner; viden, værdier/holdninger og færdigheder/kompetencer (også kaldet blooms taksanomier). </a:t>
            </a:r>
          </a:p>
          <a:p>
            <a:r>
              <a:rPr lang="da-DK" sz="1100">
                <a:latin typeface="Calibri" pitchFamily="-65" charset="0"/>
                <a:ea typeface="ＭＳ Ｐゴシック" pitchFamily="-65" charset="-128"/>
                <a:cs typeface="ＭＳ Ｐゴシック" pitchFamily="-65" charset="-128"/>
              </a:rPr>
              <a:t> </a:t>
            </a:r>
          </a:p>
          <a:p>
            <a:r>
              <a:rPr lang="da-DK" sz="1100">
                <a:latin typeface="Calibri" pitchFamily="-65" charset="0"/>
                <a:ea typeface="ＭＳ Ｐゴシック" pitchFamily="-65" charset="-128"/>
                <a:cs typeface="ＭＳ Ｐゴシック" pitchFamily="-65" charset="-128"/>
              </a:rPr>
              <a:t>Medborgerundervisning handler således ikke kun om at give eleverne </a:t>
            </a:r>
            <a:r>
              <a:rPr lang="da-DK" sz="1100" i="1">
                <a:latin typeface="Calibri" pitchFamily="-65" charset="0"/>
                <a:ea typeface="ＭＳ Ｐゴシック" pitchFamily="-65" charset="-128"/>
                <a:cs typeface="ＭＳ Ｐゴシック" pitchFamily="-65" charset="-128"/>
              </a:rPr>
              <a:t>viden</a:t>
            </a:r>
            <a:r>
              <a:rPr lang="da-DK" sz="1100">
                <a:latin typeface="Calibri" pitchFamily="-65" charset="0"/>
                <a:ea typeface="ＭＳ Ｐゴシック" pitchFamily="-65" charset="-128"/>
                <a:cs typeface="ＭＳ Ｐゴシック" pitchFamily="-65" charset="-128"/>
              </a:rPr>
              <a:t> om f.eks. demokrati og menneskerettigheder, men skal også ind og arbejde med elevernes </a:t>
            </a:r>
            <a:r>
              <a:rPr lang="da-DK" sz="1100" i="1">
                <a:latin typeface="Calibri" pitchFamily="-65" charset="0"/>
                <a:ea typeface="ＭＳ Ｐゴシック" pitchFamily="-65" charset="-128"/>
                <a:cs typeface="ＭＳ Ｐゴシック" pitchFamily="-65" charset="-128"/>
              </a:rPr>
              <a:t>holdninger og værdier</a:t>
            </a:r>
            <a:r>
              <a:rPr lang="da-DK" sz="1100">
                <a:latin typeface="Calibri" pitchFamily="-65" charset="0"/>
                <a:ea typeface="ＭＳ Ｐゴシック" pitchFamily="-65" charset="-128"/>
                <a:cs typeface="ＭＳ Ｐゴシック" pitchFamily="-65" charset="-128"/>
              </a:rPr>
              <a:t> og ikke mindst give dem </a:t>
            </a:r>
            <a:r>
              <a:rPr lang="da-DK" sz="1100" i="1">
                <a:latin typeface="Calibri" pitchFamily="-65" charset="0"/>
                <a:ea typeface="ＭＳ Ｐゴシック" pitchFamily="-65" charset="-128"/>
                <a:cs typeface="ＭＳ Ｐゴシック" pitchFamily="-65" charset="-128"/>
              </a:rPr>
              <a:t>kompetencer og færdigheder</a:t>
            </a:r>
            <a:r>
              <a:rPr lang="da-DK" sz="1100">
                <a:latin typeface="Calibri" pitchFamily="-65" charset="0"/>
                <a:ea typeface="ＭＳ Ｐゴシック" pitchFamily="-65" charset="-128"/>
                <a:cs typeface="ＭＳ Ｐゴシック" pitchFamily="-65" charset="-128"/>
              </a:rPr>
              <a:t> til at </a:t>
            </a:r>
            <a:r>
              <a:rPr lang="da-DK" sz="1100" i="1">
                <a:latin typeface="Calibri" pitchFamily="-65" charset="0"/>
                <a:ea typeface="ＭＳ Ｐゴシック" pitchFamily="-65" charset="-128"/>
                <a:cs typeface="ＭＳ Ｐゴシック" pitchFamily="-65" charset="-128"/>
              </a:rPr>
              <a:t>handle</a:t>
            </a:r>
            <a:r>
              <a:rPr lang="da-DK" sz="1100">
                <a:latin typeface="Calibri" pitchFamily="-65" charset="0"/>
                <a:ea typeface="ＭＳ Ｐゴシック" pitchFamily="-65" charset="-128"/>
                <a:cs typeface="ＭＳ Ｐゴシック" pitchFamily="-65" charset="-128"/>
              </a:rPr>
              <a:t> som aktive medborgere. </a:t>
            </a:r>
          </a:p>
          <a:p>
            <a:r>
              <a:rPr lang="da-DK" sz="1100">
                <a:latin typeface="Calibri" pitchFamily="-65" charset="0"/>
                <a:ea typeface="ＭＳ Ｐゴシック" pitchFamily="-65" charset="-128"/>
                <a:cs typeface="ＭＳ Ｐゴシック" pitchFamily="-65" charset="-128"/>
              </a:rPr>
              <a:t> </a:t>
            </a:r>
          </a:p>
          <a:p>
            <a:r>
              <a:rPr lang="da-DK" sz="1100" b="1" i="1">
                <a:latin typeface="Calibri" pitchFamily="-65" charset="0"/>
                <a:ea typeface="ＭＳ Ｐゴシック" pitchFamily="-65" charset="-128"/>
                <a:cs typeface="ＭＳ Ｐゴシック" pitchFamily="-65" charset="-128"/>
              </a:rPr>
              <a:t>[klik] </a:t>
            </a:r>
            <a:r>
              <a:rPr lang="da-DK" sz="1100">
                <a:latin typeface="Calibri" pitchFamily="-65" charset="0"/>
                <a:ea typeface="ＭＳ Ｐゴシック" pitchFamily="-65" charset="-128"/>
                <a:cs typeface="ＭＳ Ｐゴシック" pitchFamily="-65" charset="-128"/>
              </a:rPr>
              <a:t>Derfor skal medborgerundervisning ikke kun præsentere f.eks. børnekonventionen og partierne i folketinget. Der skal også arbejdes med aktiviteter, hvor eleverne kommer til at opleve medborgerskab og menneskerettigheder på egen krop, som en praktisk del af deres hverdag, og som giver dem mulighed for selv </a:t>
            </a:r>
            <a:r>
              <a:rPr lang="da-DK" sz="1100" i="1">
                <a:latin typeface="Calibri" pitchFamily="-65" charset="0"/>
                <a:ea typeface="ＭＳ Ｐゴシック" pitchFamily="-65" charset="-128"/>
                <a:cs typeface="ＭＳ Ｐゴシック" pitchFamily="-65" charset="-128"/>
              </a:rPr>
              <a:t>handle</a:t>
            </a:r>
            <a:r>
              <a:rPr lang="da-DK" sz="1100">
                <a:latin typeface="Calibri" pitchFamily="-65" charset="0"/>
                <a:ea typeface="ＭＳ Ｐゴシック" pitchFamily="-65" charset="-128"/>
                <a:cs typeface="ＭＳ Ｐゴシック" pitchFamily="-65" charset="-128"/>
              </a:rPr>
              <a:t> og være aktive og ansvarlige medborgere.</a:t>
            </a:r>
          </a:p>
          <a:p>
            <a:r>
              <a:rPr lang="da-DK" sz="1100">
                <a:latin typeface="Calibri" pitchFamily="-65" charset="0"/>
                <a:ea typeface="ＭＳ Ｐゴシック" pitchFamily="-65" charset="-128"/>
                <a:cs typeface="ＭＳ Ｐゴシック" pitchFamily="-65" charset="-128"/>
              </a:rPr>
              <a:t> </a:t>
            </a:r>
          </a:p>
          <a:p>
            <a:r>
              <a:rPr lang="da-DK" sz="1100" b="1" i="1">
                <a:latin typeface="Calibri" pitchFamily="-65" charset="0"/>
                <a:ea typeface="ＭＳ Ｐゴシック" pitchFamily="-65" charset="-128"/>
                <a:cs typeface="ＭＳ Ｐゴシック" pitchFamily="-65" charset="-128"/>
              </a:rPr>
              <a:t>[klik]  </a:t>
            </a:r>
            <a:r>
              <a:rPr lang="da-DK" sz="1100">
                <a:latin typeface="Calibri" pitchFamily="-65" charset="0"/>
                <a:ea typeface="ＭＳ Ｐゴシック" pitchFamily="-65" charset="-128"/>
                <a:cs typeface="ＭＳ Ｐゴシック" pitchFamily="-65" charset="-128"/>
              </a:rPr>
              <a:t>Dvs. at medborgerundervisning også arbejder med </a:t>
            </a:r>
            <a:r>
              <a:rPr lang="da-DK" sz="1100" i="1">
                <a:latin typeface="Calibri" pitchFamily="-65" charset="0"/>
                <a:ea typeface="ＭＳ Ｐゴシック" pitchFamily="-65" charset="-128"/>
                <a:cs typeface="ＭＳ Ｐゴシック" pitchFamily="-65" charset="-128"/>
              </a:rPr>
              <a:t>læringsmiljøet</a:t>
            </a:r>
            <a:r>
              <a:rPr lang="da-DK" sz="1100">
                <a:latin typeface="Calibri" pitchFamily="-65" charset="0"/>
                <a:ea typeface="ＭＳ Ｐゴシック" pitchFamily="-65" charset="-128"/>
                <a:cs typeface="ＭＳ Ｐゴシック" pitchFamily="-65" charset="-128"/>
              </a:rPr>
              <a:t>  og </a:t>
            </a:r>
            <a:r>
              <a:rPr lang="da-DK" sz="1100" i="1">
                <a:latin typeface="Calibri" pitchFamily="-65" charset="0"/>
                <a:ea typeface="ＭＳ Ｐゴシック" pitchFamily="-65" charset="-128"/>
                <a:cs typeface="ＭＳ Ｐゴシック" pitchFamily="-65" charset="-128"/>
              </a:rPr>
              <a:t>læringsmetoderne</a:t>
            </a:r>
            <a:endParaRPr lang="da-DK" sz="1100">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r>
              <a:rPr lang="da-DK" b="1" i="1">
                <a:latin typeface="Calibri" pitchFamily="-65" charset="0"/>
                <a:ea typeface="ＭＳ Ｐゴシック" pitchFamily="-65" charset="-128"/>
                <a:cs typeface="ＭＳ Ｐゴシック" pitchFamily="-65" charset="-128"/>
              </a:rPr>
              <a:t>NB!: Diaset er interaktivt – elementerne kommer frem ét for ét når du trykker fremad/nedad.</a:t>
            </a:r>
            <a:endParaRPr lang="da-DK">
              <a:latin typeface="Calibri" pitchFamily="-65" charset="0"/>
              <a:ea typeface="ＭＳ Ｐゴシック" pitchFamily="-65" charset="-128"/>
              <a:cs typeface="ＭＳ Ｐゴシック" pitchFamily="-65" charset="-128"/>
            </a:endParaRPr>
          </a:p>
          <a:p>
            <a:r>
              <a:rPr lang="da-DK" b="1" i="1">
                <a:latin typeface="Calibri" pitchFamily="-65" charset="0"/>
                <a:ea typeface="ＭＳ Ｐゴシック" pitchFamily="-65" charset="-128"/>
                <a:cs typeface="ＭＳ Ｐゴシック" pitchFamily="-65" charset="-128"/>
              </a:rPr>
              <a:t> </a:t>
            </a:r>
            <a:endParaRPr lang="da-DK">
              <a:latin typeface="Calibri" pitchFamily="-65" charset="0"/>
              <a:ea typeface="ＭＳ Ｐゴシック" pitchFamily="-65" charset="-128"/>
              <a:cs typeface="ＭＳ Ｐゴシック" pitchFamily="-65" charset="-128"/>
            </a:endParaRPr>
          </a:p>
          <a:p>
            <a:r>
              <a:rPr lang="da-DK">
                <a:latin typeface="Calibri" pitchFamily="-65" charset="0"/>
                <a:ea typeface="ＭＳ Ｐゴシック" pitchFamily="-65" charset="-128"/>
                <a:cs typeface="ＭＳ Ｐゴシック" pitchFamily="-65" charset="-128"/>
              </a:rPr>
              <a:t>Læs de tre punkter op.</a:t>
            </a:r>
          </a:p>
          <a:p>
            <a:r>
              <a:rPr lang="da-DK">
                <a:latin typeface="Calibri" pitchFamily="-65" charset="0"/>
                <a:ea typeface="ＭＳ Ｐゴシック" pitchFamily="-65" charset="-128"/>
                <a:cs typeface="ＭＳ Ｐゴシック" pitchFamily="-65" charset="-128"/>
              </a:rPr>
              <a:t> </a:t>
            </a:r>
          </a:p>
          <a:p>
            <a:r>
              <a:rPr lang="da-DK">
                <a:latin typeface="Calibri" pitchFamily="-65" charset="0"/>
                <a:ea typeface="ＭＳ Ｐゴシック" pitchFamily="-65" charset="-128"/>
                <a:cs typeface="ＭＳ Ｐゴシック" pitchFamily="-65" charset="-128"/>
              </a:rPr>
              <a:t>Spørg deltagerne hvordan de tænker de kan bruge medborgerundervisning på deres skole, deres klasse og elevrådet.</a:t>
            </a:r>
          </a:p>
          <a:p>
            <a:r>
              <a:rPr lang="da-DK">
                <a:latin typeface="Calibri" pitchFamily="-65" charset="0"/>
                <a:ea typeface="ＭＳ Ｐゴシック" pitchFamily="-65" charset="-128"/>
                <a:cs typeface="ＭＳ Ｐゴシック" pitchFamily="-65" charset="-128"/>
              </a:rPr>
              <a:t>Hvilke  (lærings)behov kan  medborgerundervisning imødekomme?</a:t>
            </a:r>
          </a:p>
          <a:p>
            <a:r>
              <a:rPr lang="da-DK">
                <a:latin typeface="Calibri" pitchFamily="-65" charset="0"/>
                <a:ea typeface="ＭＳ Ｐゴシック" pitchFamily="-65" charset="-128"/>
                <a:cs typeface="ＭＳ Ｐゴシック" pitchFamily="-65" charset="-128"/>
              </a:rPr>
              <a:t>Hvilke forløb kunne de forestille sig?</a:t>
            </a:r>
          </a:p>
          <a:p>
            <a:r>
              <a:rPr lang="da-DK">
                <a:latin typeface="Calibri" pitchFamily="-65" charset="0"/>
                <a:ea typeface="ＭＳ Ｐゴシック" pitchFamily="-65" charset="-128"/>
                <a:cs typeface="ＭＳ Ｐゴシック" pitchFamily="-65" charset="-128"/>
              </a:rPr>
              <a:t>Notér deltagernes pointer på flipover</a:t>
            </a:r>
          </a:p>
          <a:p>
            <a:endParaRPr lang="da-DK">
              <a:latin typeface="Calibri" pitchFamily="-65" charset="0"/>
              <a:ea typeface="ＭＳ Ｐゴシック" pitchFamily="-65" charset="-128"/>
              <a:cs typeface="ＭＳ Ｐゴシック" pitchFamily="-65"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Pladsholder til diasbillede 1"/>
          <p:cNvSpPr>
            <a:spLocks noGrp="1" noRot="1" noChangeAspect="1" noTextEdit="1"/>
          </p:cNvSpPr>
          <p:nvPr>
            <p:ph type="sldImg"/>
          </p:nvPr>
        </p:nvSpPr>
        <p:spPr>
          <a:ln/>
        </p:spPr>
      </p:sp>
      <p:sp>
        <p:nvSpPr>
          <p:cNvPr id="29699" name="Pladsholder til noter 2"/>
          <p:cNvSpPr>
            <a:spLocks noGrp="1"/>
          </p:cNvSpPr>
          <p:nvPr>
            <p:ph type="body" idx="1"/>
          </p:nvPr>
        </p:nvSpPr>
        <p:spPr>
          <a:noFill/>
        </p:spPr>
        <p:txBody>
          <a:bodyPr/>
          <a:lstStyle/>
          <a:p>
            <a:r>
              <a:rPr lang="da-DK" sz="1100" b="1" i="1">
                <a:latin typeface="Calibri" pitchFamily="-65" charset="0"/>
                <a:ea typeface="ＭＳ Ｐゴシック" pitchFamily="-65" charset="-128"/>
                <a:cs typeface="ＭＳ Ｐゴシック" pitchFamily="-65" charset="-128"/>
              </a:rPr>
              <a:t>Baggrundsinfo om Medborger Værktøjskassen:</a:t>
            </a:r>
            <a:endParaRPr lang="da-DK" sz="1100">
              <a:latin typeface="Calibri" pitchFamily="-65" charset="0"/>
              <a:ea typeface="ＭＳ Ｐゴシック" pitchFamily="-65" charset="-128"/>
              <a:cs typeface="ＭＳ Ｐゴシック" pitchFamily="-65" charset="-128"/>
            </a:endParaRPr>
          </a:p>
          <a:p>
            <a:r>
              <a:rPr lang="da-DK" sz="1100">
                <a:latin typeface="Calibri" pitchFamily="-65" charset="0"/>
                <a:ea typeface="ＭＳ Ｐゴシック" pitchFamily="-65" charset="-128"/>
                <a:cs typeface="ＭＳ Ｐゴシック" pitchFamily="-65" charset="-128"/>
              </a:rPr>
              <a:t>Institut for Menneskerettigheder og Amondo har udviklet undervisningsmaterialet Medborger Værktøjskassen til mellemtrinnet baseret på et to-årigt projektforløb. </a:t>
            </a:r>
          </a:p>
          <a:p>
            <a:r>
              <a:rPr lang="da-DK" sz="1100" b="1">
                <a:latin typeface="Calibri" pitchFamily="-65" charset="0"/>
                <a:ea typeface="ＭＳ Ｐゴシック" pitchFamily="-65" charset="-128"/>
                <a:cs typeface="ＭＳ Ｐゴシック" pitchFamily="-65" charset="-128"/>
              </a:rPr>
              <a:t> </a:t>
            </a:r>
            <a:endParaRPr lang="da-DK" sz="1100">
              <a:latin typeface="Calibri" pitchFamily="-65" charset="0"/>
              <a:ea typeface="ＭＳ Ｐゴシック" pitchFamily="-65" charset="-128"/>
              <a:cs typeface="ＭＳ Ｐゴシック" pitchFamily="-65" charset="-128"/>
            </a:endParaRPr>
          </a:p>
          <a:p>
            <a:r>
              <a:rPr lang="da-DK" sz="1100" b="1">
                <a:latin typeface="Calibri" pitchFamily="-65" charset="0"/>
                <a:ea typeface="ＭＳ Ｐゴシック" pitchFamily="-65" charset="-128"/>
                <a:cs typeface="ＭＳ Ｐゴシック" pitchFamily="-65" charset="-128"/>
              </a:rPr>
              <a:t>Målet var at lave et materiale som:</a:t>
            </a:r>
            <a:endParaRPr lang="da-DK" sz="1100">
              <a:latin typeface="Calibri" pitchFamily="-65" charset="0"/>
              <a:ea typeface="ＭＳ Ｐゴシック" pitchFamily="-65" charset="-128"/>
              <a:cs typeface="ＭＳ Ｐゴシック" pitchFamily="-65" charset="-128"/>
            </a:endParaRPr>
          </a:p>
          <a:p>
            <a:pPr>
              <a:buFontTx/>
              <a:buChar char="•"/>
            </a:pPr>
            <a:r>
              <a:rPr lang="da-DK" sz="1100">
                <a:latin typeface="Calibri" pitchFamily="-65" charset="0"/>
                <a:ea typeface="ＭＳ Ｐゴシック" pitchFamily="-65" charset="-128"/>
                <a:cs typeface="ＭＳ Ｐゴシック" pitchFamily="-65" charset="-128"/>
              </a:rPr>
              <a:t>Tilbyder lærerne let tilgængelige og håndgribelige redskaber og aktiviteter til mellemtrinnet (=&gt;sjældent målgruppe for MBU)</a:t>
            </a:r>
          </a:p>
          <a:p>
            <a:pPr>
              <a:buFontTx/>
              <a:buChar char="•"/>
            </a:pPr>
            <a:r>
              <a:rPr lang="da-DK" sz="1100">
                <a:latin typeface="Calibri" pitchFamily="-65" charset="0"/>
                <a:ea typeface="ＭＳ Ｐゴシック" pitchFamily="-65" charset="-128"/>
                <a:cs typeface="ＭＳ Ｐゴシック" pitchFamily="-65" charset="-128"/>
              </a:rPr>
              <a:t>Er lige til at gå til, og ikke kræver lang forberedelse (=&gt; lærerne har travlt, og der er mange krav til dem, og MBU har ikke sin naturlige plads i et fag el. trin)</a:t>
            </a:r>
          </a:p>
          <a:p>
            <a:pPr>
              <a:buFontTx/>
              <a:buChar char="•"/>
            </a:pPr>
            <a:r>
              <a:rPr lang="da-DK" sz="1100">
                <a:latin typeface="Calibri" pitchFamily="-65" charset="0"/>
                <a:ea typeface="ＭＳ Ｐゴシック" pitchFamily="-65" charset="-128"/>
                <a:cs typeface="ＭＳ Ｐゴシック" pitchFamily="-65" charset="-128"/>
              </a:rPr>
              <a:t>Kan bruges fleksibelt i flere fag, til teammøder, forældremøder, temauger og elevrådsmøder. (=&gt; MBU har ikke sin naturlige plads i et fag el trin)</a:t>
            </a:r>
          </a:p>
          <a:p>
            <a:r>
              <a:rPr lang="da-DK" sz="1100">
                <a:latin typeface="Calibri" pitchFamily="-65" charset="0"/>
                <a:ea typeface="ＭＳ Ｐゴシック" pitchFamily="-65" charset="-128"/>
                <a:cs typeface="ＭＳ Ｐゴシック" pitchFamily="-65" charset="-128"/>
              </a:rPr>
              <a:t> </a:t>
            </a:r>
          </a:p>
          <a:p>
            <a:r>
              <a:rPr lang="da-DK" sz="1100" b="1">
                <a:latin typeface="Calibri" pitchFamily="-65" charset="0"/>
                <a:ea typeface="ＭＳ Ｐゴシック" pitchFamily="-65" charset="-128"/>
                <a:cs typeface="ＭＳ Ｐゴシック" pitchFamily="-65" charset="-128"/>
              </a:rPr>
              <a:t>Udviklet af fagfolk - Testet af lærere</a:t>
            </a:r>
            <a:endParaRPr lang="da-DK" sz="1100">
              <a:latin typeface="Calibri" pitchFamily="-65" charset="0"/>
              <a:ea typeface="ＭＳ Ｐゴシック" pitchFamily="-65" charset="-128"/>
              <a:cs typeface="ＭＳ Ｐゴシック" pitchFamily="-65" charset="-128"/>
            </a:endParaRPr>
          </a:p>
          <a:p>
            <a:r>
              <a:rPr lang="da-DK" sz="1100">
                <a:latin typeface="Calibri" pitchFamily="-65" charset="0"/>
                <a:ea typeface="ＭＳ Ｐゴシック" pitchFamily="-65" charset="-128"/>
                <a:cs typeface="ＭＳ Ｐゴシック" pitchFamily="-65" charset="-128"/>
              </a:rPr>
              <a:t>Materialet koger tung viden og best practice for medborgerundervisning ned i handlingsrettede lærervejledninger, undervisnings-aktiviteter og en refleksionsguide til teammøder. </a:t>
            </a:r>
          </a:p>
          <a:p>
            <a:r>
              <a:rPr lang="da-DK" sz="1100">
                <a:latin typeface="Calibri" pitchFamily="-65" charset="0"/>
                <a:ea typeface="ＭＳ Ｐゴシック" pitchFamily="-65" charset="-128"/>
                <a:cs typeface="ＭＳ Ｐゴシック" pitchFamily="-65" charset="-128"/>
              </a:rPr>
              <a:t> </a:t>
            </a:r>
          </a:p>
          <a:p>
            <a:r>
              <a:rPr lang="da-DK" sz="1100">
                <a:latin typeface="Calibri" pitchFamily="-65" charset="0"/>
                <a:ea typeface="ＭＳ Ｐゴシック" pitchFamily="-65" charset="-128"/>
                <a:cs typeface="ＭＳ Ｐゴシック" pitchFamily="-65" charset="-128"/>
              </a:rPr>
              <a:t>Materialet er baseret på involveringen af 5 pilotskoler fra Brøndby og Herlev. Skoleledere og lærere deltog først i udviklingsworkshops i kommunerne. Derefter blev en pilotudgave af undervisningsmaterialerne testet på skolerne i seks måneder i enkelte timer i klassens tid, dansk, kristendom, billedkunst, og i temauger for klassen og hele skolen, samt i elevrådet.  </a:t>
            </a:r>
          </a:p>
          <a:p>
            <a:r>
              <a:rPr lang="da-DK" sz="1100">
                <a:latin typeface="Calibri" pitchFamily="-65" charset="0"/>
                <a:ea typeface="ＭＳ Ｐゴシック" pitchFamily="-65" charset="-128"/>
                <a:cs typeface="ＭＳ Ｐゴシック" pitchFamily="-65" charset="-128"/>
              </a:rPr>
              <a:t> </a:t>
            </a:r>
          </a:p>
          <a:p>
            <a:r>
              <a:rPr lang="da-DK" sz="1100">
                <a:latin typeface="Calibri" pitchFamily="-65" charset="0"/>
                <a:ea typeface="ＭＳ Ｐゴシック" pitchFamily="-65" charset="-128"/>
                <a:cs typeface="ＭＳ Ｐゴシック" pitchFamily="-65" charset="-128"/>
              </a:rPr>
              <a:t>På baggrund af lærernes erfaringer blev den endelig version af Medborger Værktøjskassen udarbejdet.</a:t>
            </a:r>
          </a:p>
        </p:txBody>
      </p:sp>
      <p:sp>
        <p:nvSpPr>
          <p:cNvPr id="29700" name="Pladsholder til diasnummer 3"/>
          <p:cNvSpPr>
            <a:spLocks noGrp="1"/>
          </p:cNvSpPr>
          <p:nvPr>
            <p:ph type="sldNum" sz="quarter" idx="5"/>
          </p:nvPr>
        </p:nvSpPr>
        <p:spPr>
          <a:noFill/>
          <a:ln>
            <a:miter lim="800000"/>
            <a:headEnd/>
            <a:tailEnd/>
          </a:ln>
        </p:spPr>
        <p:txBody>
          <a:bodyPr/>
          <a:lstStyle/>
          <a:p>
            <a:fld id="{A3AEA43D-934A-474F-A2B1-D7B491B470AD}" type="slidenum">
              <a:rPr lang="en-US">
                <a:latin typeface="Arial" pitchFamily="-65" charset="0"/>
                <a:ea typeface="ＭＳ Ｐゴシック" pitchFamily="-65" charset="-128"/>
                <a:cs typeface="ＭＳ Ｐゴシック" pitchFamily="-65" charset="-128"/>
              </a:rPr>
              <a:pPr/>
              <a:t>7</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Pladsholder til diasbillede 1"/>
          <p:cNvSpPr>
            <a:spLocks noGrp="1" noRot="1" noChangeAspect="1" noTextEdit="1"/>
          </p:cNvSpPr>
          <p:nvPr>
            <p:ph type="sldImg"/>
          </p:nvPr>
        </p:nvSpPr>
        <p:spPr>
          <a:ln/>
        </p:spPr>
      </p:sp>
      <p:sp>
        <p:nvSpPr>
          <p:cNvPr id="31747" name="Pladsholder til noter 2"/>
          <p:cNvSpPr>
            <a:spLocks noGrp="1"/>
          </p:cNvSpPr>
          <p:nvPr>
            <p:ph type="body" idx="1"/>
          </p:nvPr>
        </p:nvSpPr>
        <p:spPr>
          <a:noFill/>
        </p:spPr>
        <p:txBody>
          <a:bodyPr/>
          <a:lstStyle/>
          <a:p>
            <a:r>
              <a:rPr lang="da-DK" sz="1100" b="1" i="1">
                <a:latin typeface="Calibri" pitchFamily="-65" charset="0"/>
                <a:ea typeface="ＭＳ Ｐゴシック" pitchFamily="-65" charset="-128"/>
                <a:cs typeface="ＭＳ Ｐゴシック" pitchFamily="-65" charset="-128"/>
              </a:rPr>
              <a:t>NB!: Diaset er interaktivt – elementerne kommer frem ét for ét når du trykker fremad/nedad.</a:t>
            </a:r>
            <a:endParaRPr lang="da-DK" sz="1100">
              <a:latin typeface="Calibri" pitchFamily="-65" charset="0"/>
              <a:ea typeface="ＭＳ Ｐゴシック" pitchFamily="-65" charset="-128"/>
              <a:cs typeface="ＭＳ Ｐゴシック" pitchFamily="-65" charset="-128"/>
            </a:endParaRPr>
          </a:p>
          <a:p>
            <a:r>
              <a:rPr lang="da-DK" sz="1100" b="1" i="1">
                <a:latin typeface="Calibri" pitchFamily="-65" charset="0"/>
                <a:ea typeface="ＭＳ Ｐゴシック" pitchFamily="-65" charset="-128"/>
                <a:cs typeface="ＭＳ Ｐゴシック" pitchFamily="-65" charset="-128"/>
              </a:rPr>
              <a:t> </a:t>
            </a:r>
            <a:endParaRPr lang="da-DK" sz="1100">
              <a:latin typeface="Calibri" pitchFamily="-65" charset="0"/>
              <a:ea typeface="ＭＳ Ｐゴシック" pitchFamily="-65" charset="-128"/>
              <a:cs typeface="ＭＳ Ｐゴシック" pitchFamily="-65" charset="-128"/>
            </a:endParaRPr>
          </a:p>
          <a:p>
            <a:r>
              <a:rPr lang="da-DK" sz="1100" b="1" i="1">
                <a:latin typeface="Calibri" pitchFamily="-65" charset="0"/>
                <a:ea typeface="ＭＳ Ｐゴシック" pitchFamily="-65" charset="-128"/>
                <a:cs typeface="ＭＳ Ｐゴシック" pitchFamily="-65" charset="-128"/>
              </a:rPr>
              <a:t>Teksten nedenfor er uddybende til den der står på dias:</a:t>
            </a:r>
            <a:endParaRPr lang="da-DK" sz="1100">
              <a:latin typeface="Calibri" pitchFamily="-65" charset="0"/>
              <a:ea typeface="ＭＳ Ｐゴシック" pitchFamily="-65" charset="-128"/>
              <a:cs typeface="ＭＳ Ｐゴシック" pitchFamily="-65" charset="-128"/>
            </a:endParaRPr>
          </a:p>
          <a:p>
            <a:r>
              <a:rPr lang="da-DK" sz="1100" b="1" i="1">
                <a:latin typeface="Calibri" pitchFamily="-65" charset="0"/>
                <a:ea typeface="ＭＳ Ｐゴシック" pitchFamily="-65" charset="-128"/>
                <a:cs typeface="ＭＳ Ｐゴシック" pitchFamily="-65" charset="-128"/>
              </a:rPr>
              <a:t> </a:t>
            </a:r>
            <a:endParaRPr lang="da-DK" sz="1100">
              <a:latin typeface="Calibri" pitchFamily="-65" charset="0"/>
              <a:ea typeface="ＭＳ Ｐゴシック" pitchFamily="-65" charset="-128"/>
              <a:cs typeface="ＭＳ Ｐゴシック" pitchFamily="-65" charset="-128"/>
            </a:endParaRPr>
          </a:p>
          <a:p>
            <a:r>
              <a:rPr lang="da-DK" sz="1100" b="1">
                <a:latin typeface="Calibri" pitchFamily="-65" charset="0"/>
                <a:ea typeface="ＭＳ Ｐゴシック" pitchFamily="-65" charset="-128"/>
                <a:cs typeface="ＭＳ Ｐゴシック" pitchFamily="-65" charset="-128"/>
              </a:rPr>
              <a:t>MedborgerLæringsforløb</a:t>
            </a:r>
            <a:endParaRPr lang="da-DK" sz="1100">
              <a:latin typeface="Calibri" pitchFamily="-65" charset="0"/>
              <a:ea typeface="ＭＳ Ｐゴシック" pitchFamily="-65" charset="-128"/>
              <a:cs typeface="ＭＳ Ｐゴシック" pitchFamily="-65" charset="-128"/>
            </a:endParaRPr>
          </a:p>
          <a:p>
            <a:r>
              <a:rPr lang="da-DK" sz="1100">
                <a:latin typeface="Calibri" pitchFamily="-65" charset="0"/>
                <a:ea typeface="ＭＳ Ｐゴシック" pitchFamily="-65" charset="-128"/>
                <a:cs typeface="ＭＳ Ｐゴシック" pitchFamily="-65" charset="-128"/>
              </a:rPr>
              <a:t>Bruges til at planlægge og gennemføre læringsforløb i klassen, elevrådet, eller f.eks. et helt klassetrin. Materialet består af a) en lærervejledning der inspirerer læreren i sin planlægning af medborgerforløb, og b) et aktivitetshæfte med 26 aktiviteter lærerne kan lave med eleverne, herunder introduktions og evalueringsaktiviteter og aktiviteter der understøtter hvert af de tre medborgertemaer. </a:t>
            </a:r>
          </a:p>
          <a:p>
            <a:r>
              <a:rPr lang="da-DK" sz="1100" b="1">
                <a:latin typeface="Calibri" pitchFamily="-65" charset="0"/>
                <a:ea typeface="ＭＳ Ｐゴシック" pitchFamily="-65" charset="-128"/>
                <a:cs typeface="ＭＳ Ｐゴシック" pitchFamily="-65" charset="-128"/>
              </a:rPr>
              <a:t> </a:t>
            </a:r>
            <a:endParaRPr lang="da-DK" sz="1100">
              <a:latin typeface="Calibri" pitchFamily="-65" charset="0"/>
              <a:ea typeface="ＭＳ Ｐゴシック" pitchFamily="-65" charset="-128"/>
              <a:cs typeface="ＭＳ Ｐゴシック" pitchFamily="-65" charset="-128"/>
            </a:endParaRPr>
          </a:p>
          <a:p>
            <a:r>
              <a:rPr lang="da-DK" sz="1100" b="1">
                <a:latin typeface="Calibri" pitchFamily="-65" charset="0"/>
                <a:ea typeface="ＭＳ Ｐゴシック" pitchFamily="-65" charset="-128"/>
                <a:cs typeface="ＭＳ Ｐゴシック" pitchFamily="-65" charset="-128"/>
              </a:rPr>
              <a:t>MedborgerHjulet [</a:t>
            </a:r>
            <a:r>
              <a:rPr lang="da-DK" sz="1100" b="1" i="1">
                <a:latin typeface="Calibri" pitchFamily="-65" charset="0"/>
                <a:ea typeface="ＭＳ Ｐゴシック" pitchFamily="-65" charset="-128"/>
                <a:cs typeface="ＭＳ Ｐゴシック" pitchFamily="-65" charset="-128"/>
              </a:rPr>
              <a:t>vis også Hjulet på den ophængte plakat – hvem bestemmer]</a:t>
            </a:r>
            <a:endParaRPr lang="da-DK" sz="1100">
              <a:latin typeface="Calibri" pitchFamily="-65" charset="0"/>
              <a:ea typeface="ＭＳ Ｐゴシック" pitchFamily="-65" charset="-128"/>
              <a:cs typeface="ＭＳ Ｐゴシック" pitchFamily="-65" charset="-128"/>
            </a:endParaRPr>
          </a:p>
          <a:p>
            <a:r>
              <a:rPr lang="da-DK" sz="1100">
                <a:latin typeface="Calibri" pitchFamily="-65" charset="0"/>
                <a:ea typeface="ＭＳ Ｐゴシック" pitchFamily="-65" charset="-128"/>
                <a:cs typeface="ＭＳ Ｐゴシック" pitchFamily="-65" charset="-128"/>
              </a:rPr>
              <a:t>Bruges til at inddrage eleverne i demokratiske processer. Det er en metode lærerne kan bruge til at strukturere elevernes ideer og engagement ind i konkrete handlinger, som de selv planlægger med hensyntagen til andres rettigheder og behov, og ved at bruge relevante indflydelseskanaler. Dette redskab til medindflydelse kan bruges som en klasserutine i f.eks. klassens tid, som input til lærernes undervisning, eller som metode til at anskueliggøre eller strukturere elevrådets arbejde. Udover planlægningsredskabet i selve hjulet, består materialet også af en plakat, som viser hvem der bestemmer på forskellige niveauer i verden og Danmark, så eleverne kan se hvem der laver reglerne og hvem de skal ind og påvirke. </a:t>
            </a:r>
          </a:p>
          <a:p>
            <a:r>
              <a:rPr lang="da-DK" sz="1100">
                <a:latin typeface="Calibri" pitchFamily="-65" charset="0"/>
                <a:ea typeface="ＭＳ Ｐゴシック" pitchFamily="-65" charset="-128"/>
                <a:cs typeface="ＭＳ Ｐゴシック" pitchFamily="-65" charset="-128"/>
              </a:rPr>
              <a:t> </a:t>
            </a:r>
          </a:p>
          <a:p>
            <a:r>
              <a:rPr lang="da-DK" sz="1100" b="1">
                <a:latin typeface="Calibri" pitchFamily="-65" charset="0"/>
                <a:ea typeface="ＭＳ Ｐゴシック" pitchFamily="-65" charset="-128"/>
                <a:cs typeface="ＭＳ Ｐゴシック" pitchFamily="-65" charset="-128"/>
              </a:rPr>
              <a:t>MedborgerLæringsmiljø </a:t>
            </a:r>
            <a:endParaRPr lang="da-DK" sz="1100">
              <a:latin typeface="Calibri" pitchFamily="-65" charset="0"/>
              <a:ea typeface="ＭＳ Ｐゴシック" pitchFamily="-65" charset="-128"/>
              <a:cs typeface="ＭＳ Ｐゴシック" pitchFamily="-65" charset="-128"/>
            </a:endParaRPr>
          </a:p>
          <a:p>
            <a:r>
              <a:rPr lang="da-DK" sz="1100">
                <a:latin typeface="Calibri" pitchFamily="-65" charset="0"/>
                <a:ea typeface="ＭＳ Ｐゴシック" pitchFamily="-65" charset="-128"/>
                <a:cs typeface="ＭＳ Ｐゴシック" pitchFamily="-65" charset="-128"/>
              </a:rPr>
              <a:t>er et refleksions</a:t>
            </a:r>
            <a:r>
              <a:rPr lang="da-DK" sz="1100" i="1">
                <a:latin typeface="Calibri" pitchFamily="-65" charset="0"/>
                <a:ea typeface="ＭＳ Ｐゴシック" pitchFamily="-65" charset="-128"/>
                <a:cs typeface="ＭＳ Ｐゴシック" pitchFamily="-65" charset="-128"/>
              </a:rPr>
              <a:t>- </a:t>
            </a:r>
            <a:r>
              <a:rPr lang="da-DK" sz="1100">
                <a:latin typeface="Calibri" pitchFamily="-65" charset="0"/>
                <a:ea typeface="ＭＳ Ｐゴシック" pitchFamily="-65" charset="-128"/>
                <a:cs typeface="ＭＳ Ｐゴシック" pitchFamily="-65" charset="-128"/>
              </a:rPr>
              <a:t>og planlægningsværktøj, der f.eks. kan bruges på lærermøder hvor skoleledere har valgt at sætte medborgerskab på skolens samlede dagsorden, eller til teammøder eller elevrådslærermøder, hvor lærerne ønsker at tage emnet op</a:t>
            </a:r>
            <a:r>
              <a:rPr lang="da-DK" sz="1100" i="1">
                <a:latin typeface="Calibri" pitchFamily="-65" charset="0"/>
                <a:ea typeface="ＭＳ Ｐゴシック" pitchFamily="-65" charset="-128"/>
                <a:cs typeface="ＭＳ Ｐゴシック" pitchFamily="-65" charset="-128"/>
              </a:rPr>
              <a:t>. </a:t>
            </a:r>
            <a:r>
              <a:rPr lang="da-DK" sz="1100">
                <a:latin typeface="Calibri" pitchFamily="-65" charset="0"/>
                <a:ea typeface="ＭＳ Ｐゴシック" pitchFamily="-65" charset="-128"/>
                <a:cs typeface="ＭＳ Ｐゴシック" pitchFamily="-65" charset="-128"/>
              </a:rPr>
              <a:t>Materialet består af en mødeguide, der via rammende citater, spørgsmål og tip, fører lærerne igennem en proces, der adresserer medborgertemaerne i forhold til det læringsmiljø lærerne selv kender fra deres skole og klasser, og inspirerer dem til uddrage erfaringer og planlægge hvordan de vil handle på dem. Post 3 handler fx om at skabe gensidig forpligtelse og ansvar i klassen. På baggrund af citater, opfordres lærerne til at tale om hvornår de sidst har ladet eleverne have indflydelse på undervisningen, og munder ud i at lærerne beslutter hvad de fremover vil gøre for a) at give eleverne mere medbestemmelse i undervisningen og på skolen, og b) at vise eleverne, at de også lever op til reglerne.</a:t>
            </a:r>
          </a:p>
          <a:p>
            <a:endParaRPr lang="da-DK">
              <a:latin typeface="Calibri" pitchFamily="-65" charset="0"/>
              <a:ea typeface="ＭＳ Ｐゴシック" pitchFamily="-65" charset="-128"/>
              <a:cs typeface="ＭＳ Ｐゴシック" pitchFamily="-65" charset="-128"/>
            </a:endParaRPr>
          </a:p>
        </p:txBody>
      </p:sp>
      <p:sp>
        <p:nvSpPr>
          <p:cNvPr id="31748" name="Pladsholder til diasnummer 3"/>
          <p:cNvSpPr>
            <a:spLocks noGrp="1"/>
          </p:cNvSpPr>
          <p:nvPr>
            <p:ph type="sldNum" sz="quarter" idx="5"/>
          </p:nvPr>
        </p:nvSpPr>
        <p:spPr>
          <a:noFill/>
          <a:ln>
            <a:miter lim="800000"/>
            <a:headEnd/>
            <a:tailEnd/>
          </a:ln>
        </p:spPr>
        <p:txBody>
          <a:bodyPr/>
          <a:lstStyle/>
          <a:p>
            <a:fld id="{040E3617-F7AD-6F4D-AC7B-E11E3BD2976B}" type="slidenum">
              <a:rPr lang="en-US">
                <a:latin typeface="Arial" pitchFamily="-65" charset="0"/>
                <a:ea typeface="ＭＳ Ｐゴシック" pitchFamily="-65" charset="-128"/>
                <a:cs typeface="ＭＳ Ｐゴシック" pitchFamily="-65" charset="-128"/>
              </a:rPr>
              <a:pPr/>
              <a:t>8</a:t>
            </a:fld>
            <a:endParaRPr lang="en-US">
              <a:latin typeface="Arial" pitchFamily="-65" charset="0"/>
              <a:ea typeface="ＭＳ Ｐゴシック" pitchFamily="-65" charset="-128"/>
              <a:cs typeface="ＭＳ Ｐゴシック" pitchFamily="-65"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r>
              <a:rPr lang="da-DK" b="1">
                <a:latin typeface="Calibri" pitchFamily="-65" charset="0"/>
                <a:ea typeface="ＭＳ Ｐゴシック" pitchFamily="-65" charset="-128"/>
                <a:cs typeface="ＭＳ Ｐゴシック" pitchFamily="-65" charset="-128"/>
              </a:rPr>
              <a:t>MedborgerHjulet</a:t>
            </a:r>
            <a:endParaRPr lang="da-DK">
              <a:latin typeface="Calibri" pitchFamily="-65" charset="0"/>
              <a:ea typeface="ＭＳ Ｐゴシック" pitchFamily="-65" charset="-128"/>
              <a:cs typeface="ＭＳ Ｐゴシック" pitchFamily="-65" charset="-128"/>
            </a:endParaRPr>
          </a:p>
          <a:p>
            <a:r>
              <a:rPr lang="da-DK" b="1">
                <a:latin typeface="Calibri" pitchFamily="-65" charset="0"/>
                <a:ea typeface="ＭＳ Ｐゴシック" pitchFamily="-65" charset="-128"/>
                <a:cs typeface="ＭＳ Ｐゴシック" pitchFamily="-65" charset="-128"/>
              </a:rPr>
              <a:t> </a:t>
            </a:r>
            <a:endParaRPr lang="da-DK">
              <a:latin typeface="Calibri" pitchFamily="-65" charset="0"/>
              <a:ea typeface="ＭＳ Ｐゴシック" pitchFamily="-65" charset="-128"/>
              <a:cs typeface="ＭＳ Ｐゴシック" pitchFamily="-65" charset="-128"/>
            </a:endParaRPr>
          </a:p>
          <a:p>
            <a:r>
              <a:rPr lang="da-DK" u="sng">
                <a:latin typeface="Calibri" pitchFamily="-65" charset="0"/>
                <a:ea typeface="ＭＳ Ｐゴシック" pitchFamily="-65" charset="-128"/>
                <a:cs typeface="ＭＳ Ｐゴシック" pitchFamily="-65" charset="-128"/>
              </a:rPr>
              <a:t>Orden i klasselokalet</a:t>
            </a:r>
            <a:r>
              <a:rPr lang="da-DK">
                <a:latin typeface="Calibri" pitchFamily="-65" charset="0"/>
                <a:ea typeface="ＭＳ Ｐゴシック" pitchFamily="-65" charset="-128"/>
                <a:cs typeface="ＭＳ Ｐゴシック" pitchFamily="-65" charset="-128"/>
              </a:rPr>
              <a:t>: Eleverne i en 6. klasse i Brøndby brugte MedborgerHjulet, i deres arbejde for at få et klasselokale, der var rart at være i. De fandt frem til, at den var gal med gardinstangen, skraldespanden, rengøringen og oprydningen. Ved hjælp af MedborgerHjulet, fandt de ud af, at de skulle tale med pedellen og rengøringspersonalet. De blev også bevidste om, at de selv skulle blive bedre til at rydde op, så rengøringen kan komme til. Eleverne oplever nu, at de har fået et meget pænere klasselokale. </a:t>
            </a:r>
          </a:p>
          <a:p>
            <a:r>
              <a:rPr lang="da-DK">
                <a:latin typeface="Calibri" pitchFamily="-65" charset="0"/>
                <a:ea typeface="ＭＳ Ｐゴシック" pitchFamily="-65" charset="-128"/>
                <a:cs typeface="ＭＳ Ｐゴシック" pitchFamily="-65" charset="-128"/>
              </a:rPr>
              <a:t> </a:t>
            </a:r>
          </a:p>
          <a:p>
            <a:r>
              <a:rPr lang="da-DK" u="sng">
                <a:latin typeface="Calibri" pitchFamily="-65" charset="0"/>
                <a:ea typeface="ＭＳ Ｐゴシック" pitchFamily="-65" charset="-128"/>
                <a:cs typeface="ＭＳ Ｐゴシック" pitchFamily="-65" charset="-128"/>
              </a:rPr>
              <a:t>Struktur på elevrådsmøderne</a:t>
            </a:r>
            <a:r>
              <a:rPr lang="da-DK">
                <a:latin typeface="Calibri" pitchFamily="-65" charset="0"/>
                <a:ea typeface="ＭＳ Ｐゴシック" pitchFamily="-65" charset="-128"/>
                <a:cs typeface="ＭＳ Ｐゴシック" pitchFamily="-65" charset="-128"/>
              </a:rPr>
              <a:t>: Elevrådslæreren på Elverhøjskolen i Herlev brugte MedborgerHjulet til at sætte struktur på elevrådsmøderne, når de skulle tale om elevernes idéer og forslag - og til at få talt om indflydelseskanaler. Læreren vil gerne blive ved med at bruge </a:t>
            </a:r>
            <a:r>
              <a:rPr lang="da-DK" i="1">
                <a:latin typeface="Calibri" pitchFamily="-65" charset="0"/>
                <a:ea typeface="ＭＳ Ｐゴシック" pitchFamily="-65" charset="-128"/>
                <a:cs typeface="ＭＳ Ｐゴシック" pitchFamily="-65" charset="-128"/>
              </a:rPr>
              <a:t>MedborgerHjulet, da han synes det hjælper til at stramme op og bidrage med en proces og fokus. </a:t>
            </a:r>
            <a:r>
              <a:rPr lang="da-DK">
                <a:latin typeface="Calibri" pitchFamily="-65" charset="0"/>
                <a:ea typeface="ＭＳ Ｐゴシック" pitchFamily="-65" charset="-128"/>
                <a:cs typeface="ＭＳ Ｐゴシック" pitchFamily="-65" charset="-128"/>
              </a:rPr>
              <a:t>I processen deltog endda også 0 klasser, og en elev herfra sagde efterfølgende: </a:t>
            </a:r>
            <a:r>
              <a:rPr lang="da-DK" i="1">
                <a:latin typeface="Calibri" pitchFamily="-65" charset="0"/>
                <a:ea typeface="ＭＳ Ｐゴシック" pitchFamily="-65" charset="-128"/>
                <a:cs typeface="ＭＳ Ｐゴシック" pitchFamily="-65" charset="-128"/>
              </a:rPr>
              <a:t>Dronning Margrethe bestemmer slet ingenting</a:t>
            </a:r>
            <a:r>
              <a:rPr lang="da-DK">
                <a:latin typeface="Calibri" pitchFamily="-65" charset="0"/>
                <a:ea typeface="ＭＳ Ｐゴシック" pitchFamily="-65" charset="-128"/>
                <a:cs typeface="ＭＳ Ｐゴシック" pitchFamily="-65" charset="-128"/>
              </a:rPr>
              <a:t>!”</a:t>
            </a:r>
          </a:p>
          <a:p>
            <a:r>
              <a:rPr lang="da-DK" b="1">
                <a:latin typeface="Calibri" pitchFamily="-65" charset="0"/>
                <a:ea typeface="ＭＳ Ｐゴシック" pitchFamily="-65" charset="-128"/>
                <a:cs typeface="ＭＳ Ｐゴシック" pitchFamily="-65" charset="-128"/>
              </a:rPr>
              <a:t> </a:t>
            </a:r>
            <a:endParaRPr lang="da-DK">
              <a:latin typeface="Calibri" pitchFamily="-65" charset="0"/>
              <a:ea typeface="ＭＳ Ｐゴシック" pitchFamily="-65" charset="-128"/>
              <a:cs typeface="ＭＳ Ｐゴシック" pitchFamily="-65" charset="-128"/>
            </a:endParaRPr>
          </a:p>
          <a:p>
            <a:r>
              <a:rPr lang="da-DK" b="1">
                <a:latin typeface="Calibri" pitchFamily="-65" charset="0"/>
                <a:ea typeface="ＭＳ Ｐゴシック" pitchFamily="-65" charset="-128"/>
                <a:cs typeface="ＭＳ Ｐゴシック" pitchFamily="-65" charset="-128"/>
              </a:rPr>
              <a:t>MedborgerLæringsforløb:</a:t>
            </a:r>
            <a:endParaRPr lang="da-DK">
              <a:latin typeface="Calibri" pitchFamily="-65" charset="0"/>
              <a:ea typeface="ＭＳ Ｐゴシック" pitchFamily="-65" charset="-128"/>
              <a:cs typeface="ＭＳ Ｐゴシック" pitchFamily="-65" charset="-128"/>
            </a:endParaRPr>
          </a:p>
          <a:p>
            <a:r>
              <a:rPr lang="da-DK" b="1">
                <a:latin typeface="Calibri" pitchFamily="-65" charset="0"/>
                <a:ea typeface="ＭＳ Ｐゴシック" pitchFamily="-65" charset="-128"/>
                <a:cs typeface="ＭＳ Ｐゴシック" pitchFamily="-65" charset="-128"/>
              </a:rPr>
              <a:t> </a:t>
            </a:r>
            <a:endParaRPr lang="da-DK">
              <a:latin typeface="Calibri" pitchFamily="-65" charset="0"/>
              <a:ea typeface="ＭＳ Ｐゴシック" pitchFamily="-65" charset="-128"/>
              <a:cs typeface="ＭＳ Ｐゴシック" pitchFamily="-65" charset="-128"/>
            </a:endParaRPr>
          </a:p>
          <a:p>
            <a:r>
              <a:rPr lang="da-DK" u="sng">
                <a:latin typeface="Calibri" pitchFamily="-65" charset="0"/>
                <a:ea typeface="ＭＳ Ｐゴシック" pitchFamily="-65" charset="-128"/>
                <a:cs typeface="ＭＳ Ｐゴシック" pitchFamily="-65" charset="-128"/>
              </a:rPr>
              <a:t>Byg en by</a:t>
            </a:r>
            <a:r>
              <a:rPr lang="da-DK">
                <a:latin typeface="Calibri" pitchFamily="-65" charset="0"/>
                <a:ea typeface="ＭＳ Ｐゴシック" pitchFamily="-65" charset="-128"/>
                <a:cs typeface="ＭＳ Ｐゴシック" pitchFamily="-65" charset="-128"/>
              </a:rPr>
              <a:t>: Engskolen i Herlev afholdt en fælles temauge for hele mellemtrinnet, som også inkluderede en læseklasse og en gruppeordning med elever med diagnoser som autisme og ADHD. Ud fra aktiviteten ’Byg en by’, byggede eleverne en by under ledelse af forskellige styringsformer som demokrati, anarki eller diktatur. De arbejdede også med Grundloven, menneskerettigheder, Folketinget, kommunalvalg, og mødte en politiker fra borgerrepræsentationen . ”</a:t>
            </a:r>
            <a:r>
              <a:rPr lang="da-DK" i="1">
                <a:latin typeface="Calibri" pitchFamily="-65" charset="0"/>
                <a:ea typeface="ＭＳ Ｐゴシック" pitchFamily="-65" charset="-128"/>
                <a:cs typeface="ＭＳ Ｐゴシック" pitchFamily="-65" charset="-128"/>
              </a:rPr>
              <a:t>Eleverne bruger nu temaordene…Og når de læser en tekst om, at børnene ikke bestemmer, relaterer de det til diktatur</a:t>
            </a:r>
            <a:r>
              <a:rPr lang="da-DK">
                <a:latin typeface="Calibri" pitchFamily="-65" charset="0"/>
                <a:ea typeface="ＭＳ Ｐゴシック" pitchFamily="-65" charset="-128"/>
                <a:cs typeface="ＭＳ Ｐゴシック" pitchFamily="-65" charset="-128"/>
              </a:rPr>
              <a:t>!”, fortæller en lærer på Engskolen i Herlev.</a:t>
            </a:r>
          </a:p>
          <a:p>
            <a:r>
              <a:rPr lang="da-DK">
                <a:latin typeface="Calibri" pitchFamily="-65" charset="0"/>
                <a:ea typeface="ＭＳ Ｐゴシック" pitchFamily="-65" charset="-128"/>
                <a:cs typeface="ＭＳ Ｐゴシック" pitchFamily="-65" charset="-128"/>
              </a:rPr>
              <a:t> </a:t>
            </a:r>
          </a:p>
          <a:p>
            <a:r>
              <a:rPr lang="da-DK" u="sng">
                <a:latin typeface="Calibri" pitchFamily="-65" charset="0"/>
                <a:ea typeface="ＭＳ Ｐゴシック" pitchFamily="-65" charset="-128"/>
                <a:cs typeface="ＭＳ Ｐゴシック" pitchFamily="-65" charset="-128"/>
              </a:rPr>
              <a:t>Selvportræt og fællesportræt</a:t>
            </a:r>
            <a:r>
              <a:rPr lang="da-DK">
                <a:latin typeface="Calibri" pitchFamily="-65" charset="0"/>
                <a:ea typeface="ＭＳ Ｐゴシック" pitchFamily="-65" charset="-128"/>
                <a:cs typeface="ＭＳ Ｐゴシック" pitchFamily="-65" charset="-128"/>
              </a:rPr>
              <a:t>: I aktiviteten skriver eleverne om sig selv I en blomst fx drømme, hvad de er gode til, yndlingsfarver osv. Blomsterne samles til en buket, som symboliserer mangfoldigheden I klassen, hvor alle bidrager med noget. I en klasse I Brøndby gav det anledning til at eleverne lærte at respektere hinandens forskelligheder, og især en elev, som ofte blev opfattet som ballademager fik sat ord på, hvem han var. Klasselæreren ville bruge buketten til at overdrage klassen til den nye klasselærer efter sommerferien.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da-DK"/>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da-DK"/>
          </a:p>
        </p:txBody>
      </p:sp>
      <p:sp>
        <p:nvSpPr>
          <p:cNvPr id="4" name="Date Placeholder 3"/>
          <p:cNvSpPr>
            <a:spLocks noGrp="1"/>
          </p:cNvSpPr>
          <p:nvPr>
            <p:ph type="dt" sz="half" idx="10"/>
          </p:nvPr>
        </p:nvSpPr>
        <p:spPr/>
        <p:txBody>
          <a:bodyPr/>
          <a:lstStyle>
            <a:lvl1pPr>
              <a:defRPr/>
            </a:lvl1pPr>
          </a:lstStyle>
          <a:p>
            <a:pPr>
              <a:defRPr/>
            </a:pPr>
            <a:fld id="{598F1A0B-76D1-EE47-A7ED-2A23B5B66946}" type="datetime1">
              <a:rPr lang="da-DK"/>
              <a:pPr>
                <a:defRPr/>
              </a:pPr>
              <a:t>13/03/12</a:t>
            </a:fld>
            <a:endParaRPr lang="da-DK"/>
          </a:p>
        </p:txBody>
      </p:sp>
      <p:sp>
        <p:nvSpPr>
          <p:cNvPr id="5" name="Slide Number Placeholder 5"/>
          <p:cNvSpPr>
            <a:spLocks noGrp="1"/>
          </p:cNvSpPr>
          <p:nvPr>
            <p:ph type="sldNum" sz="quarter" idx="11"/>
          </p:nvPr>
        </p:nvSpPr>
        <p:spPr/>
        <p:txBody>
          <a:bodyPr/>
          <a:lstStyle>
            <a:lvl1pPr>
              <a:defRPr/>
            </a:lvl1pPr>
          </a:lstStyle>
          <a:p>
            <a:pPr>
              <a:defRPr/>
            </a:pPr>
            <a:fld id="{600513E7-56BF-D345-AEA3-CD52C73FC276}" type="slidenum">
              <a:rPr lang="da-DK"/>
              <a:pPr>
                <a:defRPr/>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pPr>
              <a:defRPr/>
            </a:pPr>
            <a:fld id="{6CA601B9-45E1-464A-B553-3FEADBA02629}" type="datetime1">
              <a:rPr lang="da-DK"/>
              <a:pPr>
                <a:defRPr/>
              </a:pPr>
              <a:t>13/03/12</a:t>
            </a:fld>
            <a:endParaRPr lang="da-DK"/>
          </a:p>
        </p:txBody>
      </p:sp>
      <p:sp>
        <p:nvSpPr>
          <p:cNvPr id="5" name="Slide Number Placeholder 5"/>
          <p:cNvSpPr>
            <a:spLocks noGrp="1"/>
          </p:cNvSpPr>
          <p:nvPr>
            <p:ph type="sldNum" sz="quarter" idx="11"/>
          </p:nvPr>
        </p:nvSpPr>
        <p:spPr/>
        <p:txBody>
          <a:bodyPr/>
          <a:lstStyle>
            <a:lvl1pPr>
              <a:defRPr/>
            </a:lvl1pPr>
          </a:lstStyle>
          <a:p>
            <a:pPr>
              <a:defRPr/>
            </a:pPr>
            <a:fld id="{567EDCE5-1238-6D43-A90D-5125B9B7F18B}" type="slidenum">
              <a:rPr lang="da-DK"/>
              <a:pPr>
                <a:defRPr/>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da-DK"/>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pPr>
              <a:defRPr/>
            </a:pPr>
            <a:fld id="{70D8781E-7F6C-A944-9722-D6B0FC267138}" type="datetime1">
              <a:rPr lang="da-DK"/>
              <a:pPr>
                <a:defRPr/>
              </a:pPr>
              <a:t>13/03/12</a:t>
            </a:fld>
            <a:endParaRPr lang="da-DK"/>
          </a:p>
        </p:txBody>
      </p:sp>
      <p:sp>
        <p:nvSpPr>
          <p:cNvPr id="5" name="Slide Number Placeholder 5"/>
          <p:cNvSpPr>
            <a:spLocks noGrp="1"/>
          </p:cNvSpPr>
          <p:nvPr>
            <p:ph type="sldNum" sz="quarter" idx="11"/>
          </p:nvPr>
        </p:nvSpPr>
        <p:spPr/>
        <p:txBody>
          <a:bodyPr/>
          <a:lstStyle>
            <a:lvl1pPr>
              <a:defRPr/>
            </a:lvl1pPr>
          </a:lstStyle>
          <a:p>
            <a:pPr>
              <a:defRPr/>
            </a:pPr>
            <a:fld id="{4FD57694-EBC1-5F4D-A8C4-889A21FF032A}" type="slidenum">
              <a:rPr lang="da-DK"/>
              <a:pPr>
                <a:defRPr/>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reserve="1">
  <p:cSld name="Titel og diagram eller organisationsdia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7715250" cy="1143000"/>
          </a:xfrm>
        </p:spPr>
        <p:txBody>
          <a:bodyPr/>
          <a:lstStyle/>
          <a:p>
            <a:r>
              <a:rPr lang="da-DK" smtClean="0"/>
              <a:t>Klik for at redigere i masteren</a:t>
            </a:r>
            <a:endParaRPr lang="da-DK"/>
          </a:p>
        </p:txBody>
      </p:sp>
      <p:sp>
        <p:nvSpPr>
          <p:cNvPr id="3" name="Pladsholder til SmartArt 2"/>
          <p:cNvSpPr>
            <a:spLocks noGrp="1"/>
          </p:cNvSpPr>
          <p:nvPr>
            <p:ph type="dgm" idx="1"/>
          </p:nvPr>
        </p:nvSpPr>
        <p:spPr>
          <a:xfrm>
            <a:off x="755650" y="1600200"/>
            <a:ext cx="7704138" cy="4525963"/>
          </a:xfrm>
        </p:spPr>
        <p:txBody>
          <a:bodyPr/>
          <a:lstStyle/>
          <a:p>
            <a:pPr lvl="0"/>
            <a:endParaRPr lang="da-DK" noProof="0"/>
          </a:p>
        </p:txBody>
      </p:sp>
      <p:sp>
        <p:nvSpPr>
          <p:cNvPr id="4" name="Date Placeholder 3"/>
          <p:cNvSpPr>
            <a:spLocks noGrp="1"/>
          </p:cNvSpPr>
          <p:nvPr>
            <p:ph type="dt" sz="half" idx="10"/>
          </p:nvPr>
        </p:nvSpPr>
        <p:spPr/>
        <p:txBody>
          <a:bodyPr/>
          <a:lstStyle>
            <a:lvl1pPr>
              <a:defRPr/>
            </a:lvl1pPr>
          </a:lstStyle>
          <a:p>
            <a:pPr>
              <a:defRPr/>
            </a:pPr>
            <a:fld id="{034D3327-5039-A940-9B85-8E5941AE8828}" type="datetime1">
              <a:rPr lang="da-DK"/>
              <a:pPr>
                <a:defRPr/>
              </a:pPr>
              <a:t>13/03/12</a:t>
            </a:fld>
            <a:endParaRPr lang="da-DK"/>
          </a:p>
        </p:txBody>
      </p:sp>
      <p:sp>
        <p:nvSpPr>
          <p:cNvPr id="5" name="Slide Number Placeholder 5"/>
          <p:cNvSpPr>
            <a:spLocks noGrp="1"/>
          </p:cNvSpPr>
          <p:nvPr>
            <p:ph type="sldNum" sz="quarter" idx="11"/>
          </p:nvPr>
        </p:nvSpPr>
        <p:spPr/>
        <p:txBody>
          <a:bodyPr/>
          <a:lstStyle>
            <a:lvl1pPr>
              <a:defRPr/>
            </a:lvl1pPr>
          </a:lstStyle>
          <a:p>
            <a:pPr>
              <a:defRPr/>
            </a:pPr>
            <a:fld id="{9541DBA0-066E-8B46-AD67-51EF27E1616F}" type="slidenum">
              <a:rPr lang="da-DK"/>
              <a:pPr>
                <a:defRPr/>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Date Placeholder 3"/>
          <p:cNvSpPr>
            <a:spLocks noGrp="1"/>
          </p:cNvSpPr>
          <p:nvPr>
            <p:ph type="dt" sz="half" idx="10"/>
          </p:nvPr>
        </p:nvSpPr>
        <p:spPr/>
        <p:txBody>
          <a:bodyPr/>
          <a:lstStyle>
            <a:lvl1pPr>
              <a:defRPr/>
            </a:lvl1pPr>
          </a:lstStyle>
          <a:p>
            <a:pPr>
              <a:defRPr/>
            </a:pPr>
            <a:fld id="{ECE62D2D-7A7E-B440-B310-F9C06DE1BA6A}" type="datetime1">
              <a:rPr lang="da-DK"/>
              <a:pPr>
                <a:defRPr/>
              </a:pPr>
              <a:t>13/03/12</a:t>
            </a:fld>
            <a:endParaRPr lang="da-DK"/>
          </a:p>
        </p:txBody>
      </p:sp>
      <p:sp>
        <p:nvSpPr>
          <p:cNvPr id="5" name="Slide Number Placeholder 5"/>
          <p:cNvSpPr>
            <a:spLocks noGrp="1"/>
          </p:cNvSpPr>
          <p:nvPr>
            <p:ph type="sldNum" sz="quarter" idx="11"/>
          </p:nvPr>
        </p:nvSpPr>
        <p:spPr/>
        <p:txBody>
          <a:bodyPr/>
          <a:lstStyle>
            <a:lvl1pPr>
              <a:defRPr/>
            </a:lvl1pPr>
          </a:lstStyle>
          <a:p>
            <a:pPr>
              <a:defRPr/>
            </a:pPr>
            <a:fld id="{F66FC3BF-23A6-1846-9108-EB524B8E576E}" type="slidenum">
              <a:rPr lang="da-DK"/>
              <a:pPr>
                <a:defRPr/>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a-DK"/>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3D1FD31-DDB5-3D44-81F9-E7F988372456}" type="datetime1">
              <a:rPr lang="da-DK"/>
              <a:pPr>
                <a:defRPr/>
              </a:pPr>
              <a:t>13/03/12</a:t>
            </a:fld>
            <a:endParaRPr lang="da-DK"/>
          </a:p>
        </p:txBody>
      </p:sp>
      <p:sp>
        <p:nvSpPr>
          <p:cNvPr id="5" name="Slide Number Placeholder 5"/>
          <p:cNvSpPr>
            <a:spLocks noGrp="1"/>
          </p:cNvSpPr>
          <p:nvPr>
            <p:ph type="sldNum" sz="quarter" idx="11"/>
          </p:nvPr>
        </p:nvSpPr>
        <p:spPr/>
        <p:txBody>
          <a:bodyPr/>
          <a:lstStyle>
            <a:lvl1pPr>
              <a:defRPr/>
            </a:lvl1pPr>
          </a:lstStyle>
          <a:p>
            <a:pPr>
              <a:defRPr/>
            </a:pPr>
            <a:fld id="{686053CA-E8E5-1E4D-B0CE-6DA85E094A13}" type="slidenum">
              <a:rPr lang="da-DK"/>
              <a:pPr>
                <a:defRPr/>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Date Placeholder 3"/>
          <p:cNvSpPr>
            <a:spLocks noGrp="1"/>
          </p:cNvSpPr>
          <p:nvPr>
            <p:ph type="dt" sz="half" idx="10"/>
          </p:nvPr>
        </p:nvSpPr>
        <p:spPr/>
        <p:txBody>
          <a:bodyPr/>
          <a:lstStyle>
            <a:lvl1pPr>
              <a:defRPr/>
            </a:lvl1pPr>
          </a:lstStyle>
          <a:p>
            <a:pPr>
              <a:defRPr/>
            </a:pPr>
            <a:fld id="{3BDCF179-572D-5A45-ADEF-DABC7D993351}" type="datetime1">
              <a:rPr lang="da-DK"/>
              <a:pPr>
                <a:defRPr/>
              </a:pPr>
              <a:t>13/03/12</a:t>
            </a:fld>
            <a:endParaRPr lang="da-DK"/>
          </a:p>
        </p:txBody>
      </p:sp>
      <p:sp>
        <p:nvSpPr>
          <p:cNvPr id="6" name="Slide Number Placeholder 5"/>
          <p:cNvSpPr>
            <a:spLocks noGrp="1"/>
          </p:cNvSpPr>
          <p:nvPr>
            <p:ph type="sldNum" sz="quarter" idx="11"/>
          </p:nvPr>
        </p:nvSpPr>
        <p:spPr/>
        <p:txBody>
          <a:bodyPr/>
          <a:lstStyle>
            <a:lvl1pPr>
              <a:defRPr/>
            </a:lvl1pPr>
          </a:lstStyle>
          <a:p>
            <a:pPr>
              <a:defRPr/>
            </a:pPr>
            <a:fld id="{DE397D58-2CAD-EF4B-A7EA-59861B2AA3D2}" type="slidenum">
              <a:rPr lang="da-DK"/>
              <a:pPr>
                <a:defRPr/>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da-DK"/>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7" name="Date Placeholder 3"/>
          <p:cNvSpPr>
            <a:spLocks noGrp="1"/>
          </p:cNvSpPr>
          <p:nvPr>
            <p:ph type="dt" sz="half" idx="10"/>
          </p:nvPr>
        </p:nvSpPr>
        <p:spPr/>
        <p:txBody>
          <a:bodyPr/>
          <a:lstStyle>
            <a:lvl1pPr>
              <a:defRPr/>
            </a:lvl1pPr>
          </a:lstStyle>
          <a:p>
            <a:pPr>
              <a:defRPr/>
            </a:pPr>
            <a:fld id="{E86A565D-16E5-414A-96DF-AB10C3D312E0}" type="datetime1">
              <a:rPr lang="da-DK"/>
              <a:pPr>
                <a:defRPr/>
              </a:pPr>
              <a:t>13/03/12</a:t>
            </a:fld>
            <a:endParaRPr lang="da-DK"/>
          </a:p>
        </p:txBody>
      </p:sp>
      <p:sp>
        <p:nvSpPr>
          <p:cNvPr id="8" name="Slide Number Placeholder 5"/>
          <p:cNvSpPr>
            <a:spLocks noGrp="1"/>
          </p:cNvSpPr>
          <p:nvPr>
            <p:ph type="sldNum" sz="quarter" idx="11"/>
          </p:nvPr>
        </p:nvSpPr>
        <p:spPr/>
        <p:txBody>
          <a:bodyPr/>
          <a:lstStyle>
            <a:lvl1pPr>
              <a:defRPr/>
            </a:lvl1pPr>
          </a:lstStyle>
          <a:p>
            <a:pPr>
              <a:defRPr/>
            </a:pPr>
            <a:fld id="{81BD465C-16D2-2241-A71F-4ED0763B820D}" type="slidenum">
              <a:rPr lang="da-DK"/>
              <a:pPr>
                <a:defRPr/>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a-DK"/>
          </a:p>
        </p:txBody>
      </p:sp>
      <p:sp>
        <p:nvSpPr>
          <p:cNvPr id="3" name="Date Placeholder 3"/>
          <p:cNvSpPr>
            <a:spLocks noGrp="1"/>
          </p:cNvSpPr>
          <p:nvPr>
            <p:ph type="dt" sz="half" idx="10"/>
          </p:nvPr>
        </p:nvSpPr>
        <p:spPr/>
        <p:txBody>
          <a:bodyPr/>
          <a:lstStyle>
            <a:lvl1pPr>
              <a:defRPr/>
            </a:lvl1pPr>
          </a:lstStyle>
          <a:p>
            <a:pPr>
              <a:defRPr/>
            </a:pPr>
            <a:fld id="{47808562-CE91-D640-A8AB-8EF0C481E977}" type="datetime1">
              <a:rPr lang="da-DK"/>
              <a:pPr>
                <a:defRPr/>
              </a:pPr>
              <a:t>13/03/12</a:t>
            </a:fld>
            <a:endParaRPr lang="da-DK"/>
          </a:p>
        </p:txBody>
      </p:sp>
      <p:sp>
        <p:nvSpPr>
          <p:cNvPr id="4" name="Slide Number Placeholder 5"/>
          <p:cNvSpPr>
            <a:spLocks noGrp="1"/>
          </p:cNvSpPr>
          <p:nvPr>
            <p:ph type="sldNum" sz="quarter" idx="11"/>
          </p:nvPr>
        </p:nvSpPr>
        <p:spPr/>
        <p:txBody>
          <a:bodyPr/>
          <a:lstStyle>
            <a:lvl1pPr>
              <a:defRPr/>
            </a:lvl1pPr>
          </a:lstStyle>
          <a:p>
            <a:pPr>
              <a:defRPr/>
            </a:pPr>
            <a:fld id="{8E928ACC-91CB-6E42-B71A-8077D5585B08}" type="slidenum">
              <a:rPr lang="da-DK"/>
              <a:pPr>
                <a:defRPr/>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53DBA5-D5EB-4A46-A5DE-675108F5523D}" type="datetime1">
              <a:rPr lang="da-DK"/>
              <a:pPr>
                <a:defRPr/>
              </a:pPr>
              <a:t>13/03/12</a:t>
            </a:fld>
            <a:endParaRPr lang="da-DK"/>
          </a:p>
        </p:txBody>
      </p:sp>
      <p:sp>
        <p:nvSpPr>
          <p:cNvPr id="3" name="Slide Number Placeholder 5"/>
          <p:cNvSpPr>
            <a:spLocks noGrp="1"/>
          </p:cNvSpPr>
          <p:nvPr>
            <p:ph type="sldNum" sz="quarter" idx="11"/>
          </p:nvPr>
        </p:nvSpPr>
        <p:spPr/>
        <p:txBody>
          <a:bodyPr/>
          <a:lstStyle>
            <a:lvl1pPr>
              <a:defRPr/>
            </a:lvl1pPr>
          </a:lstStyle>
          <a:p>
            <a:pPr>
              <a:defRPr/>
            </a:pPr>
            <a:fld id="{A92308EA-93FD-C04C-85CC-5900A1B2DB71}" type="slidenum">
              <a:rPr lang="da-DK"/>
              <a:pPr>
                <a:defRPr/>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a-DK"/>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CE733B2-163A-304B-BA0A-D3E4FE21FD0E}" type="datetime1">
              <a:rPr lang="da-DK"/>
              <a:pPr>
                <a:defRPr/>
              </a:pPr>
              <a:t>13/03/12</a:t>
            </a:fld>
            <a:endParaRPr lang="da-DK"/>
          </a:p>
        </p:txBody>
      </p:sp>
      <p:sp>
        <p:nvSpPr>
          <p:cNvPr id="6" name="Slide Number Placeholder 5"/>
          <p:cNvSpPr>
            <a:spLocks noGrp="1"/>
          </p:cNvSpPr>
          <p:nvPr>
            <p:ph type="sldNum" sz="quarter" idx="11"/>
          </p:nvPr>
        </p:nvSpPr>
        <p:spPr/>
        <p:txBody>
          <a:bodyPr/>
          <a:lstStyle>
            <a:lvl1pPr>
              <a:defRPr/>
            </a:lvl1pPr>
          </a:lstStyle>
          <a:p>
            <a:pPr>
              <a:defRPr/>
            </a:pPr>
            <a:fld id="{DE165758-C3D6-1847-B86A-3EBD1E73E44F}" type="slidenum">
              <a:rPr lang="da-DK"/>
              <a:pPr>
                <a:defRPr/>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a-DK"/>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a-DK"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206C39-1D8A-C742-8C9F-00E9065936F6}" type="datetime1">
              <a:rPr lang="da-DK"/>
              <a:pPr>
                <a:defRPr/>
              </a:pPr>
              <a:t>13/03/12</a:t>
            </a:fld>
            <a:endParaRPr lang="da-DK"/>
          </a:p>
        </p:txBody>
      </p:sp>
      <p:sp>
        <p:nvSpPr>
          <p:cNvPr id="6" name="Slide Number Placeholder 5"/>
          <p:cNvSpPr>
            <a:spLocks noGrp="1"/>
          </p:cNvSpPr>
          <p:nvPr>
            <p:ph type="sldNum" sz="quarter" idx="11"/>
          </p:nvPr>
        </p:nvSpPr>
        <p:spPr/>
        <p:txBody>
          <a:bodyPr/>
          <a:lstStyle>
            <a:lvl1pPr>
              <a:defRPr/>
            </a:lvl1pPr>
          </a:lstStyle>
          <a:p>
            <a:pPr>
              <a:defRPr/>
            </a:pPr>
            <a:fld id="{309BD438-F9B9-984E-8AC9-BE7B9720CD70}" type="slidenum">
              <a:rPr lang="da-DK"/>
              <a:pPr>
                <a:defRPr/>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5" Type="http://schemas.openxmlformats.org/officeDocument/2006/relationships/image" Target="../media/image2.jpeg"/><Relationship Id="rId1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77152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da-DK"/>
          </a:p>
        </p:txBody>
      </p:sp>
      <p:sp>
        <p:nvSpPr>
          <p:cNvPr id="1027" name="Text Placeholder 2"/>
          <p:cNvSpPr>
            <a:spLocks noGrp="1"/>
          </p:cNvSpPr>
          <p:nvPr>
            <p:ph type="body" idx="1"/>
          </p:nvPr>
        </p:nvSpPr>
        <p:spPr bwMode="auto">
          <a:xfrm>
            <a:off x="755650" y="1600200"/>
            <a:ext cx="770413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 charset="0"/>
                <a:ea typeface="ＭＳ Ｐゴシック" pitchFamily="-1" charset="-128"/>
                <a:cs typeface="ＭＳ Ｐゴシック" pitchFamily="-1" charset="-128"/>
              </a:defRPr>
            </a:lvl1pPr>
          </a:lstStyle>
          <a:p>
            <a:pPr>
              <a:defRPr/>
            </a:pPr>
            <a:fld id="{1EF4589C-1428-5047-87A5-5DFCEE5B99AB}" type="datetime1">
              <a:rPr lang="da-DK"/>
              <a:pPr>
                <a:defRPr/>
              </a:pPr>
              <a:t>13/03/12</a:t>
            </a:fld>
            <a:endParaRPr lang="da-DK"/>
          </a:p>
        </p:txBody>
      </p:sp>
      <p:sp>
        <p:nvSpPr>
          <p:cNvPr id="6" name="Slide Number Placeholder 5"/>
          <p:cNvSpPr>
            <a:spLocks noGrp="1"/>
          </p:cNvSpPr>
          <p:nvPr>
            <p:ph type="sldNum" sz="quarter" idx="4"/>
          </p:nvPr>
        </p:nvSpPr>
        <p:spPr>
          <a:xfrm>
            <a:off x="7164388" y="6237288"/>
            <a:ext cx="1557337"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 charset="0"/>
                <a:ea typeface="ＭＳ Ｐゴシック" pitchFamily="-1" charset="-128"/>
                <a:cs typeface="ＭＳ Ｐゴシック" pitchFamily="-1" charset="-128"/>
              </a:defRPr>
            </a:lvl1pPr>
          </a:lstStyle>
          <a:p>
            <a:pPr>
              <a:defRPr/>
            </a:pPr>
            <a:fld id="{480CF1C9-28ED-BB41-9C73-24C4C074BF34}" type="slidenum">
              <a:rPr lang="da-DK"/>
              <a:pPr>
                <a:defRPr/>
              </a:pPr>
              <a:t>‹nr.›</a:t>
            </a:fld>
            <a:endParaRPr lang="da-DK"/>
          </a:p>
        </p:txBody>
      </p:sp>
      <p:pic>
        <p:nvPicPr>
          <p:cNvPr id="1030" name="Billede 3" descr="Amondo logo.jpg"/>
          <p:cNvPicPr>
            <a:picLocks noChangeAspect="1"/>
          </p:cNvPicPr>
          <p:nvPr/>
        </p:nvPicPr>
        <p:blipFill>
          <a:blip r:embed="rId15"/>
          <a:srcRect/>
          <a:stretch>
            <a:fillRect/>
          </a:stretch>
        </p:blipFill>
        <p:spPr bwMode="auto">
          <a:xfrm>
            <a:off x="6227763" y="6346825"/>
            <a:ext cx="720725" cy="376238"/>
          </a:xfrm>
          <a:prstGeom prst="rect">
            <a:avLst/>
          </a:prstGeom>
          <a:noFill/>
          <a:ln w="9525">
            <a:noFill/>
            <a:miter lim="800000"/>
            <a:headEnd/>
            <a:tailEnd/>
          </a:ln>
        </p:spPr>
      </p:pic>
      <p:pic>
        <p:nvPicPr>
          <p:cNvPr id="1031" name="Picture 8" descr="Logo_Ord_RGB_Graa"/>
          <p:cNvPicPr>
            <a:picLocks noChangeAspect="1" noChangeArrowheads="1"/>
          </p:cNvPicPr>
          <p:nvPr userDrawn="1"/>
        </p:nvPicPr>
        <p:blipFill>
          <a:blip r:embed="rId16"/>
          <a:srcRect/>
          <a:stretch>
            <a:fillRect/>
          </a:stretch>
        </p:blipFill>
        <p:spPr bwMode="auto">
          <a:xfrm>
            <a:off x="7524750" y="0"/>
            <a:ext cx="1619250" cy="1485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34" charset="-128"/>
          <a:cs typeface="ＭＳ Ｐゴシック" pitchFamily="-1"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34" charset="-128"/>
          <a:cs typeface="ＭＳ Ｐゴシック" pitchFamily="-1"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65" charset="0"/>
        <a:buChar char="•"/>
        <a:defRPr sz="3200" kern="1200">
          <a:solidFill>
            <a:schemeClr val="tx1"/>
          </a:solidFill>
          <a:latin typeface="+mn-lt"/>
          <a:ea typeface="ＭＳ Ｐゴシック" pitchFamily="34" charset="-128"/>
          <a:cs typeface="ＭＳ Ｐゴシック" pitchFamily="-1" charset="-128"/>
        </a:defRPr>
      </a:lvl1pPr>
      <a:lvl2pPr marL="742950" indent="-285750" algn="l" rtl="0" eaLnBrk="0" fontAlgn="base" hangingPunct="0">
        <a:spcBef>
          <a:spcPct val="20000"/>
        </a:spcBef>
        <a:spcAft>
          <a:spcPct val="0"/>
        </a:spcAft>
        <a:buFont typeface="Arial" pitchFamily="-65" charset="0"/>
        <a:buChar char="–"/>
        <a:defRPr sz="2800" kern="1200">
          <a:solidFill>
            <a:schemeClr val="tx1"/>
          </a:solidFill>
          <a:latin typeface="+mn-lt"/>
          <a:ea typeface="ＭＳ Ｐゴシック" pitchFamily="34" charset="-128"/>
          <a:cs typeface="MS PGothic" pitchFamily="34" charset="-128"/>
        </a:defRPr>
      </a:lvl2pPr>
      <a:lvl3pPr marL="1143000" indent="-228600" algn="l" rtl="0" eaLnBrk="0" fontAlgn="base" hangingPunct="0">
        <a:spcBef>
          <a:spcPct val="20000"/>
        </a:spcBef>
        <a:spcAft>
          <a:spcPct val="0"/>
        </a:spcAft>
        <a:buFont typeface="Arial" pitchFamily="-65" charset="0"/>
        <a:buChar char="•"/>
        <a:defRPr sz="2400" kern="1200">
          <a:solidFill>
            <a:schemeClr val="tx1"/>
          </a:solidFill>
          <a:latin typeface="+mn-lt"/>
          <a:ea typeface="ＭＳ Ｐゴシック" pitchFamily="34" charset="-128"/>
          <a:cs typeface="MS PGothic" pitchFamily="34" charset="-128"/>
        </a:defRPr>
      </a:lvl3pPr>
      <a:lvl4pPr marL="1600200" indent="-228600" algn="l"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pitchFamily="34" charset="-128"/>
          <a:cs typeface="MS PGothic" pitchFamily="34" charset="-128"/>
        </a:defRPr>
      </a:lvl4pPr>
      <a:lvl5pPr marL="2057400" indent="-228600" algn="l" rtl="0" eaLnBrk="0" fontAlgn="base" hangingPunct="0">
        <a:spcBef>
          <a:spcPct val="20000"/>
        </a:spcBef>
        <a:spcAft>
          <a:spcPct val="0"/>
        </a:spcAft>
        <a:buFont typeface="Arial" pitchFamily="-65" charset="0"/>
        <a:buChar char="»"/>
        <a:defRPr sz="2000" kern="1200">
          <a:solidFill>
            <a:schemeClr val="tx1"/>
          </a:solidFill>
          <a:latin typeface="+mn-lt"/>
          <a:ea typeface="ＭＳ Ｐゴシック" pitchFamily="34" charset="-128"/>
          <a:cs typeface="MS PGothic" pitchFamily="34" charset="-128"/>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dk/imgres?imgurl=http://www.webdev3000.com/wp-content/uploads/2011/05/feedback.jpg&amp;imgrefurl=http://www.webdev3000.com/wd3k-give-feedback-plugin-released/&amp;usg=__BwN5l_rOWSB6mTGKCeM4bBtwIMY=&amp;h=398&amp;w=400&amp;sz=22&amp;hl=da&amp;start=38&amp;zoom=1&amp;tbnid=95Z7mGWAomhK5M:&amp;tbnh=123&amp;tbnw=124&amp;ei=KCAHT79izei1BpuT5YMP&amp;prev=/images?q=feedback&amp;start=21&amp;hl=da&amp;sa=N&amp;gbv=2&amp;tbm=isch&amp;itbs=1" TargetMode="External"/><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95288" y="404813"/>
            <a:ext cx="7559675" cy="1066800"/>
          </a:xfrm>
          <a:prstGeom prst="rect">
            <a:avLst/>
          </a:prstGeom>
          <a:noFill/>
          <a:ln w="9525">
            <a:noFill/>
            <a:miter lim="800000"/>
            <a:headEnd/>
            <a:tailEnd/>
          </a:ln>
        </p:spPr>
        <p:txBody>
          <a:bodyPr>
            <a:prstTxWarp prst="textNoShape">
              <a:avLst/>
            </a:prstTxWarp>
            <a:spAutoFit/>
          </a:bodyPr>
          <a:lstStyle/>
          <a:p>
            <a:pPr algn="ctr">
              <a:spcBef>
                <a:spcPct val="50000"/>
              </a:spcBef>
            </a:pPr>
            <a:r>
              <a:rPr lang="da-DK" sz="3200" b="1">
                <a:latin typeface="Calibri" pitchFamily="-65" charset="0"/>
              </a:rPr>
              <a:t>SÆT MEDBORGERUNDERVISNING               PÅ SKOLESKEMAET!</a:t>
            </a:r>
            <a:endParaRPr lang="en-US" sz="3200" b="1">
              <a:latin typeface="Calibri" pitchFamily="-65" charset="0"/>
            </a:endParaRPr>
          </a:p>
        </p:txBody>
      </p:sp>
      <p:pic>
        <p:nvPicPr>
          <p:cNvPr id="16387" name="Picture 9" descr="vaerktoej1"/>
          <p:cNvPicPr>
            <a:picLocks noChangeAspect="1" noChangeArrowheads="1"/>
          </p:cNvPicPr>
          <p:nvPr/>
        </p:nvPicPr>
        <p:blipFill>
          <a:blip r:embed="rId3"/>
          <a:srcRect/>
          <a:stretch>
            <a:fillRect/>
          </a:stretch>
        </p:blipFill>
        <p:spPr bwMode="auto">
          <a:xfrm>
            <a:off x="904875" y="1844675"/>
            <a:ext cx="3743325" cy="3159125"/>
          </a:xfrm>
          <a:prstGeom prst="rect">
            <a:avLst/>
          </a:prstGeom>
          <a:noFill/>
          <a:ln w="9525">
            <a:noFill/>
            <a:miter lim="800000"/>
            <a:headEnd/>
            <a:tailEnd/>
          </a:ln>
        </p:spPr>
      </p:pic>
      <p:pic>
        <p:nvPicPr>
          <p:cNvPr id="16388" name="Picture 8" descr="Logo_Ord_RGB_Graa"/>
          <p:cNvPicPr>
            <a:picLocks noChangeAspect="1" noChangeArrowheads="1"/>
          </p:cNvPicPr>
          <p:nvPr/>
        </p:nvPicPr>
        <p:blipFill>
          <a:blip r:embed="rId4"/>
          <a:srcRect/>
          <a:stretch>
            <a:fillRect/>
          </a:stretch>
        </p:blipFill>
        <p:spPr bwMode="auto">
          <a:xfrm>
            <a:off x="4787900" y="1844675"/>
            <a:ext cx="3457575" cy="3173413"/>
          </a:xfrm>
          <a:prstGeom prst="rect">
            <a:avLst/>
          </a:prstGeom>
          <a:noFill/>
          <a:ln w="9525">
            <a:noFill/>
            <a:miter lim="800000"/>
            <a:headEnd/>
            <a:tailEnd/>
          </a:ln>
        </p:spPr>
      </p:pic>
      <p:sp>
        <p:nvSpPr>
          <p:cNvPr id="16389" name="Text Box 9"/>
          <p:cNvSpPr txBox="1">
            <a:spLocks noChangeArrowheads="1"/>
          </p:cNvSpPr>
          <p:nvPr/>
        </p:nvSpPr>
        <p:spPr bwMode="auto">
          <a:xfrm>
            <a:off x="971550" y="5084763"/>
            <a:ext cx="4537075" cy="923925"/>
          </a:xfrm>
          <a:prstGeom prst="rect">
            <a:avLst/>
          </a:prstGeom>
          <a:noFill/>
          <a:ln w="9525">
            <a:noFill/>
            <a:miter lim="800000"/>
            <a:headEnd/>
            <a:tailEnd/>
          </a:ln>
        </p:spPr>
        <p:txBody>
          <a:bodyPr>
            <a:prstTxWarp prst="textNoShape">
              <a:avLst/>
            </a:prstTxWarp>
            <a:spAutoFit/>
          </a:bodyPr>
          <a:lstStyle/>
          <a:p>
            <a:pPr>
              <a:spcBef>
                <a:spcPct val="50000"/>
              </a:spcBef>
            </a:pPr>
            <a:r>
              <a:rPr lang="da-DK"/>
              <a:t>Et diskussions- og planlægningsworkshop med udgangspunkt i                    </a:t>
            </a:r>
            <a:r>
              <a:rPr lang="da-DK" i="1"/>
              <a:t>Medborger Værktøjskassen</a:t>
            </a:r>
            <a:endParaRPr lang="en-US" i="1"/>
          </a:p>
        </p:txBody>
      </p:sp>
      <p:sp>
        <p:nvSpPr>
          <p:cNvPr id="16390" name="Slide Number Placeholder 1"/>
          <p:cNvSpPr>
            <a:spLocks noGrp="1"/>
          </p:cNvSpPr>
          <p:nvPr>
            <p:ph type="sldNum" sz="quarter" idx="11"/>
          </p:nvPr>
        </p:nvSpPr>
        <p:spPr bwMode="auto">
          <a:noFill/>
          <a:ln>
            <a:miter lim="800000"/>
            <a:headEnd/>
            <a:tailEnd/>
          </a:ln>
        </p:spPr>
        <p:txBody>
          <a:bodyPr/>
          <a:lstStyle/>
          <a:p>
            <a:fld id="{39818C0E-329B-AB45-95D5-C913DB27AAAA}" type="slidenum">
              <a:rPr lang="da-DK">
                <a:solidFill>
                  <a:schemeClr val="tx1"/>
                </a:solidFill>
                <a:latin typeface="Calibri" pitchFamily="-65" charset="0"/>
                <a:ea typeface="ＭＳ Ｐゴシック" pitchFamily="-65" charset="-128"/>
                <a:cs typeface="ＭＳ Ｐゴシック" pitchFamily="-65" charset="-128"/>
              </a:rPr>
              <a:pPr/>
              <a:t>1</a:t>
            </a:fld>
            <a:endParaRPr lang="da-DK">
              <a:solidFill>
                <a:schemeClr val="tx1"/>
              </a:solidFill>
              <a:latin typeface="Calibri" pitchFamily="-65"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347663" y="188913"/>
            <a:ext cx="8424863" cy="1143000"/>
          </a:xfrm>
        </p:spPr>
        <p:txBody>
          <a:bodyPr/>
          <a:lstStyle/>
          <a:p>
            <a:r>
              <a:rPr lang="da-DK" sz="3600">
                <a:ea typeface="ＭＳ Ｐゴシック" pitchFamily="-65" charset="-128"/>
                <a:cs typeface="ＭＳ Ｐゴシック" pitchFamily="-65" charset="-128"/>
              </a:rPr>
              <a:t>AKTIVITET: </a:t>
            </a:r>
            <a:br>
              <a:rPr lang="da-DK" sz="3600">
                <a:ea typeface="ＭＳ Ｐゴシック" pitchFamily="-65" charset="-128"/>
                <a:cs typeface="ＭＳ Ｐゴシック" pitchFamily="-65" charset="-128"/>
              </a:rPr>
            </a:br>
            <a:r>
              <a:rPr lang="da-DK" sz="3600">
                <a:ea typeface="ＭＳ Ｐゴシック" pitchFamily="-65" charset="-128"/>
                <a:cs typeface="ＭＳ Ｐゴシック" pitchFamily="-65" charset="-128"/>
              </a:rPr>
              <a:t>’SKIBET ER LADET MED RETTIGHEDER’</a:t>
            </a:r>
            <a:endParaRPr lang="en-GB" sz="3600">
              <a:ea typeface="ＭＳ Ｐゴシック" pitchFamily="-65" charset="-128"/>
              <a:cs typeface="ＭＳ Ｐゴシック" pitchFamily="-65" charset="-128"/>
            </a:endParaRPr>
          </a:p>
        </p:txBody>
      </p:sp>
      <p:sp>
        <p:nvSpPr>
          <p:cNvPr id="34819" name="Rectangle 3"/>
          <p:cNvSpPr>
            <a:spLocks noGrp="1"/>
          </p:cNvSpPr>
          <p:nvPr>
            <p:ph type="body" idx="1"/>
          </p:nvPr>
        </p:nvSpPr>
        <p:spPr>
          <a:xfrm>
            <a:off x="400050" y="1447800"/>
            <a:ext cx="7448550" cy="4691063"/>
          </a:xfrm>
          <a:ln w="22225">
            <a:solidFill>
              <a:schemeClr val="tx1"/>
            </a:solidFill>
          </a:ln>
        </p:spPr>
        <p:txBody>
          <a:bodyPr/>
          <a:lstStyle/>
          <a:p>
            <a:pPr>
              <a:lnSpc>
                <a:spcPct val="90000"/>
              </a:lnSpc>
              <a:buFont typeface="Arial" pitchFamily="-65" charset="0"/>
              <a:buNone/>
            </a:pPr>
            <a:r>
              <a:rPr lang="da-DK" sz="2400" u="sng">
                <a:ea typeface="ＭＳ Ｐゴシック" pitchFamily="-65" charset="-128"/>
                <a:cs typeface="ＭＳ Ｐゴシック" pitchFamily="-65" charset="-128"/>
              </a:rPr>
              <a:t>Mål: </a:t>
            </a:r>
          </a:p>
          <a:p>
            <a:pPr>
              <a:lnSpc>
                <a:spcPct val="90000"/>
              </a:lnSpc>
              <a:buFontTx/>
              <a:buChar char="-"/>
            </a:pPr>
            <a:r>
              <a:rPr lang="da-DK" sz="2400">
                <a:ea typeface="ＭＳ Ｐゴシック" pitchFamily="-65" charset="-128"/>
                <a:cs typeface="ＭＳ Ｐゴシック" pitchFamily="-65" charset="-128"/>
              </a:rPr>
              <a:t>At prøve en af aktiviteterne fra materialet på egen krop</a:t>
            </a:r>
          </a:p>
          <a:p>
            <a:pPr>
              <a:lnSpc>
                <a:spcPct val="90000"/>
              </a:lnSpc>
              <a:buFontTx/>
              <a:buChar char="-"/>
            </a:pPr>
            <a:r>
              <a:rPr lang="da-DK" sz="2400">
                <a:ea typeface="ＭＳ Ｐゴシック" pitchFamily="-65" charset="-128"/>
                <a:cs typeface="ＭＳ Ｐゴシック" pitchFamily="-65" charset="-128"/>
              </a:rPr>
              <a:t>Reflektere over forskellige typer af behov og rettigheder</a:t>
            </a:r>
          </a:p>
          <a:p>
            <a:pPr>
              <a:lnSpc>
                <a:spcPct val="90000"/>
              </a:lnSpc>
              <a:buFont typeface="Arial" pitchFamily="-65" charset="0"/>
              <a:buNone/>
            </a:pPr>
            <a:endParaRPr lang="da-DK" sz="800">
              <a:ea typeface="ＭＳ Ｐゴシック" pitchFamily="-65" charset="-128"/>
              <a:cs typeface="ＭＳ Ｐゴシック" pitchFamily="-65" charset="-128"/>
            </a:endParaRPr>
          </a:p>
          <a:p>
            <a:pPr>
              <a:lnSpc>
                <a:spcPct val="90000"/>
              </a:lnSpc>
              <a:buFont typeface="Arial" pitchFamily="-65" charset="0"/>
              <a:buNone/>
            </a:pPr>
            <a:r>
              <a:rPr lang="da-DK" sz="2400" u="sng">
                <a:ea typeface="ＭＳ Ｐゴシック" pitchFamily="-65" charset="-128"/>
                <a:cs typeface="ＭＳ Ｐゴシック" pitchFamily="-65" charset="-128"/>
              </a:rPr>
              <a:t>Hvordan</a:t>
            </a:r>
            <a:r>
              <a:rPr lang="da-DK" sz="2400">
                <a:ea typeface="ＭＳ Ｐゴシック" pitchFamily="-65" charset="-128"/>
                <a:cs typeface="ＭＳ Ｐゴシック" pitchFamily="-65" charset="-128"/>
              </a:rPr>
              <a:t>: </a:t>
            </a:r>
          </a:p>
          <a:p>
            <a:pPr>
              <a:lnSpc>
                <a:spcPct val="90000"/>
              </a:lnSpc>
              <a:buFontTx/>
              <a:buChar char="-"/>
            </a:pPr>
            <a:r>
              <a:rPr lang="da-DK" sz="2400">
                <a:ea typeface="ＭＳ Ｐゴシック" pitchFamily="-65" charset="-128"/>
                <a:cs typeface="ＭＳ Ｐゴシック" pitchFamily="-65" charset="-128"/>
              </a:rPr>
              <a:t>5 både stævner ud for at skabe et nyt land!</a:t>
            </a:r>
          </a:p>
          <a:p>
            <a:pPr>
              <a:lnSpc>
                <a:spcPct val="90000"/>
              </a:lnSpc>
              <a:buFontTx/>
              <a:buChar char="-"/>
            </a:pPr>
            <a:r>
              <a:rPr lang="da-DK" sz="2400">
                <a:ea typeface="ＭＳ Ｐゴシック" pitchFamily="-65" charset="-128"/>
                <a:cs typeface="ＭＳ Ｐゴシック" pitchFamily="-65" charset="-128"/>
              </a:rPr>
              <a:t>Hver båd har et sæt af værdier og ting med</a:t>
            </a:r>
          </a:p>
          <a:p>
            <a:pPr>
              <a:lnSpc>
                <a:spcPct val="90000"/>
              </a:lnSpc>
              <a:buFontTx/>
              <a:buChar char="-"/>
            </a:pPr>
            <a:r>
              <a:rPr lang="da-DK" sz="2400">
                <a:ea typeface="ＭＳ Ｐゴシック" pitchFamily="-65" charset="-128"/>
                <a:cs typeface="ＭＳ Ｐゴシック" pitchFamily="-65" charset="-128"/>
              </a:rPr>
              <a:t>Hvad vil I vælge fra, hvis I er nødt til det?</a:t>
            </a:r>
          </a:p>
          <a:p>
            <a:pPr>
              <a:lnSpc>
                <a:spcPct val="90000"/>
              </a:lnSpc>
              <a:buFontTx/>
              <a:buNone/>
            </a:pPr>
            <a:endParaRPr lang="da-DK" sz="2400">
              <a:ea typeface="ＭＳ Ｐゴシック" pitchFamily="-65" charset="-128"/>
              <a:cs typeface="ＭＳ Ｐゴシック" pitchFamily="-65" charset="-128"/>
            </a:endParaRPr>
          </a:p>
          <a:p>
            <a:pPr>
              <a:lnSpc>
                <a:spcPct val="90000"/>
              </a:lnSpc>
              <a:buFontTx/>
              <a:buNone/>
            </a:pPr>
            <a:r>
              <a:rPr lang="da-DK" sz="2400">
                <a:ea typeface="ＭＳ Ｐゴシック" pitchFamily="-65" charset="-128"/>
                <a:cs typeface="ＭＳ Ｐゴシック" pitchFamily="-65" charset="-128"/>
              </a:rPr>
              <a:t>Refleksion:</a:t>
            </a:r>
            <a:endParaRPr lang="da-DK" sz="2400" smtClean="0">
              <a:ea typeface="ＭＳ Ｐゴシック" pitchFamily="-65" charset="-128"/>
              <a:cs typeface="ＭＳ Ｐゴシック" pitchFamily="-65" charset="-128"/>
            </a:endParaRPr>
          </a:p>
          <a:p>
            <a:pPr>
              <a:lnSpc>
                <a:spcPct val="90000"/>
              </a:lnSpc>
              <a:buFontTx/>
              <a:buChar char="-"/>
            </a:pPr>
            <a:r>
              <a:rPr lang="da-DK" sz="2400" smtClean="0">
                <a:ea typeface="ＭＳ Ｐゴシック" pitchFamily="-65" charset="-128"/>
                <a:cs typeface="ＭＳ Ｐゴシック" pitchFamily="-65" charset="-128"/>
              </a:rPr>
              <a:t>Hvad </a:t>
            </a:r>
            <a:r>
              <a:rPr lang="da-DK" sz="2400">
                <a:ea typeface="ＭＳ Ｐゴシック" pitchFamily="-65" charset="-128"/>
                <a:cs typeface="ＭＳ Ｐゴシック" pitchFamily="-65" charset="-128"/>
              </a:rPr>
              <a:t>synes I om aktiviteten?</a:t>
            </a:r>
            <a:r>
              <a:rPr lang="da-DK" sz="2400" smtClean="0">
                <a:ea typeface="ＭＳ Ｐゴシック" pitchFamily="-65" charset="-128"/>
                <a:cs typeface="ＭＳ Ｐゴシック" pitchFamily="-65" charset="-128"/>
              </a:rPr>
              <a:t> </a:t>
            </a:r>
          </a:p>
          <a:p>
            <a:pPr>
              <a:lnSpc>
                <a:spcPct val="90000"/>
              </a:lnSpc>
              <a:buFontTx/>
              <a:buChar char="-"/>
            </a:pPr>
            <a:r>
              <a:rPr lang="da-DK" sz="2400" smtClean="0">
                <a:ea typeface="ＭＳ Ｐゴシック" pitchFamily="-65" charset="-128"/>
                <a:cs typeface="ＭＳ Ｐゴシック" pitchFamily="-65" charset="-128"/>
              </a:rPr>
              <a:t>Hvad </a:t>
            </a:r>
            <a:r>
              <a:rPr lang="da-DK" sz="2400">
                <a:ea typeface="ＭＳ Ｐゴシック" pitchFamily="-65" charset="-128"/>
                <a:cs typeface="ＭＳ Ｐゴシック" pitchFamily="-65" charset="-128"/>
              </a:rPr>
              <a:t>kan den? </a:t>
            </a:r>
          </a:p>
          <a:p>
            <a:pPr>
              <a:lnSpc>
                <a:spcPct val="90000"/>
              </a:lnSpc>
              <a:buFontTx/>
              <a:buNone/>
            </a:pPr>
            <a:endParaRPr lang="da-DK" sz="2400" i="1">
              <a:ea typeface="ＭＳ Ｐゴシック" pitchFamily="-65" charset="-128"/>
              <a:cs typeface="ＭＳ Ｐゴシック" pitchFamily="-65" charset="-128"/>
            </a:endParaRPr>
          </a:p>
        </p:txBody>
      </p:sp>
      <p:pic>
        <p:nvPicPr>
          <p:cNvPr id="34820" name="Billede 5" descr="Skibet er ladet med.jpg"/>
          <p:cNvPicPr>
            <a:picLocks noChangeAspect="1"/>
          </p:cNvPicPr>
          <p:nvPr/>
        </p:nvPicPr>
        <p:blipFill>
          <a:blip r:embed="rId3"/>
          <a:srcRect/>
          <a:stretch>
            <a:fillRect/>
          </a:stretch>
        </p:blipFill>
        <p:spPr bwMode="auto">
          <a:xfrm rot="-540000">
            <a:off x="5151438" y="4251325"/>
            <a:ext cx="3994150" cy="3829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179388" y="0"/>
            <a:ext cx="7488237" cy="620713"/>
          </a:xfrm>
        </p:spPr>
        <p:txBody>
          <a:bodyPr/>
          <a:lstStyle/>
          <a:p>
            <a:r>
              <a:rPr lang="da-DK" sz="3200">
                <a:ea typeface="ＭＳ Ｐゴシック" pitchFamily="-65" charset="-128"/>
                <a:cs typeface="ＭＳ Ｐゴシック" pitchFamily="-65" charset="-128"/>
              </a:rPr>
              <a:t>REFLEKSION over LÆRINGSMILJØ : Post 2</a:t>
            </a:r>
            <a:endParaRPr lang="en-GB" sz="3200">
              <a:ea typeface="ＭＳ Ｐゴシック" pitchFamily="-65" charset="-128"/>
              <a:cs typeface="ＭＳ Ｐゴシック" pitchFamily="-65" charset="-128"/>
            </a:endParaRPr>
          </a:p>
        </p:txBody>
      </p:sp>
      <p:pic>
        <p:nvPicPr>
          <p:cNvPr id="36867" name="Picture 4"/>
          <p:cNvPicPr>
            <a:picLocks noChangeAspect="1" noChangeArrowheads="1"/>
          </p:cNvPicPr>
          <p:nvPr/>
        </p:nvPicPr>
        <p:blipFill>
          <a:blip r:embed="rId3"/>
          <a:srcRect l="10719" t="14349" r="10732" b="15253"/>
          <a:stretch>
            <a:fillRect/>
          </a:stretch>
        </p:blipFill>
        <p:spPr bwMode="auto">
          <a:xfrm>
            <a:off x="0" y="549275"/>
            <a:ext cx="9144000" cy="6308725"/>
          </a:xfrm>
          <a:prstGeom prst="rect">
            <a:avLst/>
          </a:prstGeom>
          <a:noFill/>
          <a:ln w="9525">
            <a:noFill/>
            <a:miter lim="800000"/>
            <a:headEnd/>
            <a:tailEnd/>
          </a:ln>
        </p:spPr>
      </p:pic>
      <p:sp>
        <p:nvSpPr>
          <p:cNvPr id="36868" name="Oval 7"/>
          <p:cNvSpPr>
            <a:spLocks noChangeArrowheads="1"/>
          </p:cNvSpPr>
          <p:nvPr/>
        </p:nvSpPr>
        <p:spPr bwMode="auto">
          <a:xfrm>
            <a:off x="0" y="1628775"/>
            <a:ext cx="2771775" cy="792163"/>
          </a:xfrm>
          <a:prstGeom prst="ellipse">
            <a:avLst/>
          </a:prstGeom>
          <a:noFill/>
          <a:ln w="9525">
            <a:solidFill>
              <a:srgbClr val="FF0000"/>
            </a:solidFill>
            <a:round/>
            <a:headEnd/>
            <a:tailEnd/>
          </a:ln>
        </p:spPr>
        <p:txBody>
          <a:bodyPr wrap="none" anchor="ctr">
            <a:prstTxWarp prst="textNoShape">
              <a:avLst/>
            </a:prstTxWarp>
          </a:bodyPr>
          <a:lstStyle/>
          <a:p>
            <a:endParaRPr lang="da-DK"/>
          </a:p>
        </p:txBody>
      </p:sp>
      <p:sp>
        <p:nvSpPr>
          <p:cNvPr id="36869" name="Oval 8"/>
          <p:cNvSpPr>
            <a:spLocks noChangeArrowheads="1"/>
          </p:cNvSpPr>
          <p:nvPr/>
        </p:nvSpPr>
        <p:spPr bwMode="auto">
          <a:xfrm>
            <a:off x="0" y="2492375"/>
            <a:ext cx="2771775" cy="360363"/>
          </a:xfrm>
          <a:prstGeom prst="ellipse">
            <a:avLst/>
          </a:prstGeom>
          <a:noFill/>
          <a:ln w="9525">
            <a:solidFill>
              <a:srgbClr val="FF0000"/>
            </a:solidFill>
            <a:round/>
            <a:headEnd/>
            <a:tailEnd/>
          </a:ln>
        </p:spPr>
        <p:txBody>
          <a:bodyPr wrap="none" anchor="ctr">
            <a:prstTxWarp prst="textNoShape">
              <a:avLst/>
            </a:prstTxWarp>
          </a:bodyPr>
          <a:lstStyle/>
          <a:p>
            <a:endParaRPr lang="da-DK"/>
          </a:p>
        </p:txBody>
      </p:sp>
      <p:sp>
        <p:nvSpPr>
          <p:cNvPr id="36870" name="Oval 9"/>
          <p:cNvSpPr>
            <a:spLocks noChangeArrowheads="1"/>
          </p:cNvSpPr>
          <p:nvPr/>
        </p:nvSpPr>
        <p:spPr bwMode="auto">
          <a:xfrm>
            <a:off x="4427538" y="1773238"/>
            <a:ext cx="2771775" cy="360362"/>
          </a:xfrm>
          <a:prstGeom prst="ellipse">
            <a:avLst/>
          </a:prstGeom>
          <a:noFill/>
          <a:ln w="9525">
            <a:solidFill>
              <a:srgbClr val="FF0000"/>
            </a:solidFill>
            <a:round/>
            <a:headEnd/>
            <a:tailEnd/>
          </a:ln>
        </p:spPr>
        <p:txBody>
          <a:bodyPr wrap="none" anchor="ctr">
            <a:prstTxWarp prst="textNoShape">
              <a:avLst/>
            </a:prstTxWarp>
          </a:bodyPr>
          <a:lstStyle/>
          <a:p>
            <a:endParaRPr lang="da-DK"/>
          </a:p>
        </p:txBody>
      </p:sp>
      <p:sp>
        <p:nvSpPr>
          <p:cNvPr id="36871" name="Slide Number Placeholder 1"/>
          <p:cNvSpPr>
            <a:spLocks noGrp="1"/>
          </p:cNvSpPr>
          <p:nvPr>
            <p:ph type="sldNum" sz="quarter" idx="11"/>
          </p:nvPr>
        </p:nvSpPr>
        <p:spPr bwMode="auto">
          <a:noFill/>
          <a:ln>
            <a:miter lim="800000"/>
            <a:headEnd/>
            <a:tailEnd/>
          </a:ln>
        </p:spPr>
        <p:txBody>
          <a:bodyPr/>
          <a:lstStyle/>
          <a:p>
            <a:fld id="{20E331D0-16A7-C54C-9A5F-D773C24F68D8}" type="slidenum">
              <a:rPr lang="da-DK">
                <a:latin typeface="Calibri" pitchFamily="-65" charset="0"/>
                <a:ea typeface="ＭＳ Ｐゴシック" pitchFamily="-65" charset="-128"/>
                <a:cs typeface="ＭＳ Ｐゴシック" pitchFamily="-65" charset="-128"/>
              </a:rPr>
              <a:pPr/>
              <a:t>11</a:t>
            </a:fld>
            <a:endParaRPr lang="da-DK">
              <a:latin typeface="Calibri" pitchFamily="-65" charset="0"/>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468313" y="0"/>
            <a:ext cx="7488237" cy="1143000"/>
          </a:xfrm>
        </p:spPr>
        <p:txBody>
          <a:bodyPr/>
          <a:lstStyle/>
          <a:p>
            <a:r>
              <a:rPr lang="da-DK" sz="3200">
                <a:ea typeface="ＭＳ Ｐゴシック" pitchFamily="-65" charset="-128"/>
                <a:cs typeface="ＭＳ Ｐゴシック" pitchFamily="-65" charset="-128"/>
              </a:rPr>
              <a:t>REFLEKSION over LÆRINGSMILJØ : Post 3</a:t>
            </a:r>
            <a:endParaRPr lang="en-GB" sz="3200">
              <a:ea typeface="ＭＳ Ｐゴシック" pitchFamily="-65" charset="-128"/>
              <a:cs typeface="ＭＳ Ｐゴシック" pitchFamily="-65" charset="-128"/>
            </a:endParaRPr>
          </a:p>
        </p:txBody>
      </p:sp>
      <p:pic>
        <p:nvPicPr>
          <p:cNvPr id="38915" name="Picture 18"/>
          <p:cNvPicPr>
            <a:picLocks noChangeAspect="1" noChangeArrowheads="1"/>
          </p:cNvPicPr>
          <p:nvPr>
            <p:ph type="body" idx="1"/>
          </p:nvPr>
        </p:nvPicPr>
        <p:blipFill>
          <a:blip r:embed="rId3"/>
          <a:srcRect l="10283" t="13364" r="8408" b="15047"/>
          <a:stretch>
            <a:fillRect/>
          </a:stretch>
        </p:blipFill>
        <p:spPr>
          <a:xfrm>
            <a:off x="0" y="836613"/>
            <a:ext cx="9144000" cy="6021387"/>
          </a:xfrm>
        </p:spPr>
      </p:pic>
      <p:sp>
        <p:nvSpPr>
          <p:cNvPr id="38916" name="Oval 19"/>
          <p:cNvSpPr>
            <a:spLocks noChangeArrowheads="1"/>
          </p:cNvSpPr>
          <p:nvPr/>
        </p:nvSpPr>
        <p:spPr bwMode="auto">
          <a:xfrm>
            <a:off x="0" y="2133600"/>
            <a:ext cx="2771775" cy="360363"/>
          </a:xfrm>
          <a:prstGeom prst="ellipse">
            <a:avLst/>
          </a:prstGeom>
          <a:noFill/>
          <a:ln w="9525">
            <a:solidFill>
              <a:srgbClr val="FF0000"/>
            </a:solidFill>
            <a:round/>
            <a:headEnd/>
            <a:tailEnd/>
          </a:ln>
        </p:spPr>
        <p:txBody>
          <a:bodyPr wrap="none" anchor="ctr">
            <a:prstTxWarp prst="textNoShape">
              <a:avLst/>
            </a:prstTxWarp>
          </a:bodyPr>
          <a:lstStyle/>
          <a:p>
            <a:endParaRPr lang="da-DK"/>
          </a:p>
        </p:txBody>
      </p:sp>
      <p:sp>
        <p:nvSpPr>
          <p:cNvPr id="38917" name="Oval 20"/>
          <p:cNvSpPr>
            <a:spLocks noChangeArrowheads="1"/>
          </p:cNvSpPr>
          <p:nvPr/>
        </p:nvSpPr>
        <p:spPr bwMode="auto">
          <a:xfrm>
            <a:off x="0" y="5373688"/>
            <a:ext cx="1042988" cy="360362"/>
          </a:xfrm>
          <a:prstGeom prst="ellipse">
            <a:avLst/>
          </a:prstGeom>
          <a:noFill/>
          <a:ln w="9525">
            <a:solidFill>
              <a:srgbClr val="FF0000"/>
            </a:solidFill>
            <a:round/>
            <a:headEnd/>
            <a:tailEnd/>
          </a:ln>
        </p:spPr>
        <p:txBody>
          <a:bodyPr wrap="none" anchor="ctr">
            <a:prstTxWarp prst="textNoShape">
              <a:avLst/>
            </a:prstTxWarp>
          </a:bodyPr>
          <a:lstStyle/>
          <a:p>
            <a:endParaRPr lang="da-DK"/>
          </a:p>
        </p:txBody>
      </p:sp>
      <p:sp>
        <p:nvSpPr>
          <p:cNvPr id="38918" name="Oval 21"/>
          <p:cNvSpPr>
            <a:spLocks noChangeArrowheads="1"/>
          </p:cNvSpPr>
          <p:nvPr/>
        </p:nvSpPr>
        <p:spPr bwMode="auto">
          <a:xfrm>
            <a:off x="4572000" y="2060575"/>
            <a:ext cx="3240088" cy="360363"/>
          </a:xfrm>
          <a:prstGeom prst="ellipse">
            <a:avLst/>
          </a:prstGeom>
          <a:noFill/>
          <a:ln w="9525">
            <a:solidFill>
              <a:srgbClr val="FF0000"/>
            </a:solidFill>
            <a:round/>
            <a:headEnd/>
            <a:tailEnd/>
          </a:ln>
        </p:spPr>
        <p:txBody>
          <a:bodyPr wrap="none" anchor="ctr">
            <a:prstTxWarp prst="textNoShape">
              <a:avLst/>
            </a:prstTxWarp>
          </a:bodyPr>
          <a:lstStyle/>
          <a:p>
            <a:endParaRPr lang="da-DK"/>
          </a:p>
        </p:txBody>
      </p:sp>
      <p:sp>
        <p:nvSpPr>
          <p:cNvPr id="38919" name="Slide Number Placeholder 1"/>
          <p:cNvSpPr>
            <a:spLocks noGrp="1"/>
          </p:cNvSpPr>
          <p:nvPr>
            <p:ph type="sldNum" sz="quarter" idx="11"/>
          </p:nvPr>
        </p:nvSpPr>
        <p:spPr bwMode="auto">
          <a:noFill/>
          <a:ln>
            <a:miter lim="800000"/>
            <a:headEnd/>
            <a:tailEnd/>
          </a:ln>
        </p:spPr>
        <p:txBody>
          <a:bodyPr/>
          <a:lstStyle/>
          <a:p>
            <a:fld id="{AF24873F-8671-1B4F-8A18-DAFBF67FE4FB}" type="slidenum">
              <a:rPr lang="da-DK">
                <a:latin typeface="Calibri" pitchFamily="-65" charset="0"/>
                <a:ea typeface="ＭＳ Ｐゴシック" pitchFamily="-65" charset="-128"/>
                <a:cs typeface="ＭＳ Ｐゴシック" pitchFamily="-65" charset="-128"/>
              </a:rPr>
              <a:pPr/>
              <a:t>12</a:t>
            </a:fld>
            <a:endParaRPr lang="da-DK">
              <a:latin typeface="Calibri" pitchFamily="-65" charset="0"/>
              <a:ea typeface="ＭＳ Ｐゴシック" pitchFamily="-65" charset="-128"/>
              <a:cs typeface="ＭＳ Ｐゴシック" pitchFamily="-65"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457200" y="274638"/>
            <a:ext cx="7138988" cy="1143000"/>
          </a:xfrm>
        </p:spPr>
        <p:txBody>
          <a:bodyPr/>
          <a:lstStyle/>
          <a:p>
            <a:r>
              <a:rPr lang="da-DK" sz="3200">
                <a:ea typeface="ＭＳ Ｐゴシック" pitchFamily="-65" charset="-128"/>
                <a:cs typeface="ＭＳ Ｐゴシック" pitchFamily="-65" charset="-128"/>
              </a:rPr>
              <a:t>PLANLÆG MEDBORGER LÆRINGSFORLØB</a:t>
            </a:r>
            <a:endParaRPr lang="en-US" sz="3200">
              <a:ea typeface="ＭＳ Ｐゴシック" pitchFamily="-65" charset="-128"/>
              <a:cs typeface="ＭＳ Ｐゴシック" pitchFamily="-65" charset="-128"/>
            </a:endParaRPr>
          </a:p>
        </p:txBody>
      </p:sp>
      <p:sp>
        <p:nvSpPr>
          <p:cNvPr id="40963" name="Rectangle 4"/>
          <p:cNvSpPr>
            <a:spLocks noGrp="1"/>
          </p:cNvSpPr>
          <p:nvPr>
            <p:ph type="body" idx="1"/>
          </p:nvPr>
        </p:nvSpPr>
        <p:spPr>
          <a:noFill/>
          <a:ln w="28575">
            <a:solidFill>
              <a:schemeClr val="tx1"/>
            </a:solidFill>
          </a:ln>
        </p:spPr>
        <p:txBody>
          <a:bodyPr/>
          <a:lstStyle/>
          <a:p>
            <a:pPr marL="457200" indent="-457200">
              <a:buFont typeface="Arial" pitchFamily="-65" charset="0"/>
              <a:buNone/>
            </a:pPr>
            <a:r>
              <a:rPr lang="da-DK" sz="2400">
                <a:ea typeface="ＭＳ Ｐゴシック" pitchFamily="-65" charset="-128"/>
                <a:cs typeface="ＭＳ Ｐゴシック" pitchFamily="-65" charset="-128"/>
              </a:rPr>
              <a:t>Åbn mappen MedborgerLæringsForløb </a:t>
            </a:r>
          </a:p>
          <a:p>
            <a:pPr marL="457200" indent="-457200">
              <a:buFont typeface="Arial" pitchFamily="-65" charset="0"/>
              <a:buNone/>
            </a:pPr>
            <a:r>
              <a:rPr lang="da-DK" sz="2400">
                <a:ea typeface="ＭＳ Ｐゴシック" pitchFamily="-65" charset="-128"/>
                <a:cs typeface="ＭＳ Ｐゴシック" pitchFamily="-65" charset="-128"/>
              </a:rPr>
              <a:t>Hver deltager tager et af de runddelte kopierede lærerark</a:t>
            </a:r>
          </a:p>
          <a:p>
            <a:pPr marL="457200" indent="-457200"/>
            <a:r>
              <a:rPr lang="da-DK" sz="2400">
                <a:ea typeface="ＭＳ Ｐゴシック" pitchFamily="-65" charset="-128"/>
                <a:cs typeface="ＭＳ Ｐゴシック" pitchFamily="-65" charset="-128"/>
              </a:rPr>
              <a:t>Kig i Lærervejledning og Aktivitetshæftet og planlæg et læringsforløb. Skriv det ind i Lærerarket (30 min)</a:t>
            </a:r>
          </a:p>
          <a:p>
            <a:pPr marL="457200" indent="-457200"/>
            <a:r>
              <a:rPr lang="da-DK" sz="2400">
                <a:ea typeface="ＭＳ Ｐゴシック" pitchFamily="-65" charset="-128"/>
                <a:cs typeface="ＭＳ Ｐゴシック" pitchFamily="-65" charset="-128"/>
              </a:rPr>
              <a:t>Opsamling i Plenum</a:t>
            </a:r>
            <a:r>
              <a:rPr lang="en-US">
                <a:ea typeface="ＭＳ Ｐゴシック" pitchFamily="-65" charset="-128"/>
                <a:cs typeface="ＭＳ Ｐゴシック" pitchFamily="-65" charset="-128"/>
              </a:rPr>
              <a:t> </a:t>
            </a:r>
            <a:endParaRPr lang="da-DK">
              <a:ea typeface="ＭＳ Ｐゴシック" pitchFamily="-65" charset="-128"/>
              <a:cs typeface="ＭＳ Ｐゴシック" pitchFamily="-65" charset="-128"/>
            </a:endParaRPr>
          </a:p>
        </p:txBody>
      </p:sp>
      <p:pic>
        <p:nvPicPr>
          <p:cNvPr id="40964" name="Picture 5"/>
          <p:cNvPicPr>
            <a:picLocks noChangeAspect="1" noChangeArrowheads="1"/>
          </p:cNvPicPr>
          <p:nvPr/>
        </p:nvPicPr>
        <p:blipFill>
          <a:blip r:embed="rId3"/>
          <a:srcRect l="9245" t="8519" r="6888"/>
          <a:stretch>
            <a:fillRect/>
          </a:stretch>
        </p:blipFill>
        <p:spPr bwMode="auto">
          <a:xfrm rot="-360000">
            <a:off x="5005388" y="3733800"/>
            <a:ext cx="4087812" cy="3429000"/>
          </a:xfrm>
          <a:prstGeom prst="rect">
            <a:avLst/>
          </a:prstGeom>
          <a:noFill/>
          <a:ln w="9525">
            <a:noFill/>
            <a:miter lim="800000"/>
            <a:headEnd/>
            <a:tailEnd/>
          </a:ln>
        </p:spPr>
      </p:pic>
      <p:sp>
        <p:nvSpPr>
          <p:cNvPr id="40965" name="Slide Number Placeholder 1"/>
          <p:cNvSpPr>
            <a:spLocks noGrp="1"/>
          </p:cNvSpPr>
          <p:nvPr>
            <p:ph type="sldNum" sz="quarter" idx="11"/>
          </p:nvPr>
        </p:nvSpPr>
        <p:spPr bwMode="auto">
          <a:noFill/>
          <a:ln>
            <a:miter lim="800000"/>
            <a:headEnd/>
            <a:tailEnd/>
          </a:ln>
        </p:spPr>
        <p:txBody>
          <a:bodyPr/>
          <a:lstStyle/>
          <a:p>
            <a:fld id="{D85B06CC-B035-8042-AAA1-EF6FB410C840}" type="slidenum">
              <a:rPr lang="da-DK">
                <a:solidFill>
                  <a:schemeClr val="tx1"/>
                </a:solidFill>
                <a:latin typeface="Calibri" pitchFamily="-65" charset="0"/>
                <a:ea typeface="ＭＳ Ｐゴシック" pitchFamily="-65" charset="-128"/>
                <a:cs typeface="ＭＳ Ｐゴシック" pitchFamily="-65" charset="-128"/>
              </a:rPr>
              <a:pPr/>
              <a:t>13</a:t>
            </a:fld>
            <a:endParaRPr lang="da-DK">
              <a:solidFill>
                <a:schemeClr val="tx1"/>
              </a:solidFill>
              <a:latin typeface="Calibri" pitchFamily="-65"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468313" y="0"/>
            <a:ext cx="7715250" cy="1143000"/>
          </a:xfrm>
        </p:spPr>
        <p:txBody>
          <a:bodyPr/>
          <a:lstStyle/>
          <a:p>
            <a:r>
              <a:rPr lang="da-DK" sz="3200">
                <a:ea typeface="ＭＳ Ｐゴシック" pitchFamily="-65" charset="-128"/>
                <a:cs typeface="ＭＳ Ｐゴシック" pitchFamily="-65" charset="-128"/>
              </a:rPr>
              <a:t>FEEDBACK</a:t>
            </a:r>
            <a:endParaRPr lang="en-US" sz="3200">
              <a:ea typeface="ＭＳ Ｐゴシック" pitchFamily="-65" charset="-128"/>
              <a:cs typeface="ＭＳ Ｐゴシック" pitchFamily="-65" charset="-128"/>
            </a:endParaRPr>
          </a:p>
        </p:txBody>
      </p:sp>
      <p:sp>
        <p:nvSpPr>
          <p:cNvPr id="43011" name="Rectangle 3"/>
          <p:cNvSpPr>
            <a:spLocks noGrp="1"/>
          </p:cNvSpPr>
          <p:nvPr>
            <p:ph type="body" idx="1"/>
          </p:nvPr>
        </p:nvSpPr>
        <p:spPr>
          <a:xfrm>
            <a:off x="2195513" y="1125538"/>
            <a:ext cx="6624637" cy="4525962"/>
          </a:xfrm>
        </p:spPr>
        <p:txBody>
          <a:bodyPr/>
          <a:lstStyle/>
          <a:p>
            <a:pPr marL="609600" indent="-609600">
              <a:buFont typeface="Arial" pitchFamily="-65" charset="0"/>
              <a:buNone/>
            </a:pPr>
            <a:r>
              <a:rPr lang="da-DK" sz="2400">
                <a:ea typeface="ＭＳ Ｐゴシック" pitchFamily="-65" charset="-128"/>
                <a:cs typeface="ＭＳ Ｐゴシック" pitchFamily="-65" charset="-128"/>
              </a:rPr>
              <a:t>Tag hver to mega post its</a:t>
            </a:r>
          </a:p>
          <a:p>
            <a:pPr marL="609600" indent="-609600">
              <a:buFont typeface="Arial" pitchFamily="-65" charset="0"/>
              <a:buNone/>
            </a:pPr>
            <a:r>
              <a:rPr lang="da-DK" sz="2400">
                <a:ea typeface="ＭＳ Ｐゴシック" pitchFamily="-65" charset="-128"/>
                <a:cs typeface="ＭＳ Ｐゴシック" pitchFamily="-65" charset="-128"/>
              </a:rPr>
              <a:t>Skriv én pointe pr. post it (i stikordsform!),  (5 min)</a:t>
            </a:r>
          </a:p>
          <a:p>
            <a:pPr marL="609600" indent="-609600">
              <a:buFont typeface="Arial" pitchFamily="-65" charset="0"/>
              <a:buNone/>
            </a:pPr>
            <a:endParaRPr lang="da-DK" sz="2400">
              <a:ea typeface="ＭＳ Ｐゴシック" pitchFamily="-65" charset="-128"/>
              <a:cs typeface="ＭＳ Ｐゴシック" pitchFamily="-65" charset="-128"/>
            </a:endParaRPr>
          </a:p>
          <a:p>
            <a:pPr marL="609600" indent="-609600">
              <a:buFont typeface="Arial" pitchFamily="-65" charset="0"/>
              <a:buAutoNum type="alphaUcParenR"/>
            </a:pPr>
            <a:r>
              <a:rPr lang="da-DK" sz="2400">
                <a:ea typeface="ＭＳ Ｐゴシック" pitchFamily="-65" charset="-128"/>
                <a:cs typeface="ＭＳ Ｐゴシック" pitchFamily="-65" charset="-128"/>
              </a:rPr>
              <a:t>Hvad er det vigtigste jeg har fået ud af dagen? </a:t>
            </a:r>
          </a:p>
          <a:p>
            <a:pPr marL="609600" indent="-609600">
              <a:buFont typeface="Arial" pitchFamily="-65" charset="0"/>
              <a:buAutoNum type="alphaUcParenR"/>
            </a:pPr>
            <a:r>
              <a:rPr lang="da-DK" sz="2400">
                <a:ea typeface="ＭＳ Ｐゴシック" pitchFamily="-65" charset="-128"/>
                <a:cs typeface="ＭＳ Ｐゴシック" pitchFamily="-65" charset="-128"/>
              </a:rPr>
              <a:t>Hvad er det første jeg vil gøre ifht at arbejde med medborgerskab? </a:t>
            </a:r>
          </a:p>
          <a:p>
            <a:pPr marL="609600" indent="-609600">
              <a:buFont typeface="Arial" pitchFamily="-65" charset="0"/>
              <a:buAutoNum type="alphaUcParenR"/>
            </a:pPr>
            <a:endParaRPr lang="da-DK" sz="800">
              <a:ea typeface="ＭＳ Ｐゴシック" pitchFamily="-65" charset="-128"/>
              <a:cs typeface="ＭＳ Ｐゴシック" pitchFamily="-65" charset="-128"/>
            </a:endParaRPr>
          </a:p>
          <a:p>
            <a:pPr marL="609600" indent="-609600">
              <a:buFont typeface="Arial" pitchFamily="-65" charset="0"/>
              <a:buNone/>
            </a:pPr>
            <a:r>
              <a:rPr lang="en-US" sz="2400">
                <a:ea typeface="ＭＳ Ｐゴシック" pitchFamily="-65" charset="-128"/>
                <a:cs typeface="ＭＳ Ｐゴシック" pitchFamily="-65" charset="-128"/>
              </a:rPr>
              <a:t>         Hæng post its op på væggen og gruppér dem efterhånden.</a:t>
            </a:r>
          </a:p>
          <a:p>
            <a:pPr marL="609600" indent="-609600">
              <a:buFont typeface="Arial" pitchFamily="-65" charset="0"/>
              <a:buNone/>
            </a:pPr>
            <a:r>
              <a:rPr lang="en-US">
                <a:ea typeface="ＭＳ Ｐゴシック" pitchFamily="-65" charset="-128"/>
                <a:cs typeface="ＭＳ Ｐゴシック" pitchFamily="-65" charset="-128"/>
              </a:rPr>
              <a:t>       </a:t>
            </a:r>
            <a:r>
              <a:rPr lang="en-US" sz="2400">
                <a:ea typeface="ＭＳ Ｐゴシック" pitchFamily="-65" charset="-128"/>
                <a:cs typeface="ＭＳ Ｐゴシック" pitchFamily="-65" charset="-128"/>
              </a:rPr>
              <a:t>Gennemgå pointer og uddyb evt.</a:t>
            </a:r>
            <a:endParaRPr lang="en-US">
              <a:ea typeface="ＭＳ Ｐゴシック" pitchFamily="-65" charset="-128"/>
              <a:cs typeface="ＭＳ Ｐゴシック" pitchFamily="-65" charset="-128"/>
            </a:endParaRPr>
          </a:p>
          <a:p>
            <a:pPr marL="609600" indent="-609600">
              <a:buFont typeface="Arial" pitchFamily="-65" charset="0"/>
              <a:buNone/>
            </a:pPr>
            <a:endParaRPr lang="en-US" sz="2400">
              <a:ea typeface="ＭＳ Ｐゴシック" pitchFamily="-65" charset="-128"/>
              <a:cs typeface="ＭＳ Ｐゴシック" pitchFamily="-65" charset="-128"/>
            </a:endParaRPr>
          </a:p>
          <a:p>
            <a:pPr marL="609600" indent="-609600">
              <a:buFont typeface="Arial" pitchFamily="-65" charset="0"/>
              <a:buNone/>
            </a:pPr>
            <a:endParaRPr lang="en-US" sz="2400">
              <a:ea typeface="ＭＳ Ｐゴシック" pitchFamily="-65" charset="-128"/>
              <a:cs typeface="ＭＳ Ｐゴシック" pitchFamily="-65" charset="-128"/>
            </a:endParaRPr>
          </a:p>
          <a:p>
            <a:pPr marL="609600" indent="-609600">
              <a:buFont typeface="Arial" pitchFamily="-65" charset="0"/>
              <a:buNone/>
            </a:pPr>
            <a:endParaRPr lang="en-US" sz="2400">
              <a:ea typeface="ＭＳ Ｐゴシック" pitchFamily="-65" charset="-128"/>
              <a:cs typeface="ＭＳ Ｐゴシック" pitchFamily="-65" charset="-128"/>
            </a:endParaRPr>
          </a:p>
        </p:txBody>
      </p:sp>
      <p:pic>
        <p:nvPicPr>
          <p:cNvPr id="43012" name="Picture 5" descr="ANd9GcTWNOpMfnGhsfK5lfel5pE7frq84t4Pf3icDL3esT-2GCysa-VeQzFk-Q">
            <a:hlinkClick r:id="rId3"/>
          </p:cNvPr>
          <p:cNvPicPr>
            <a:picLocks noChangeAspect="1" noChangeArrowheads="1"/>
          </p:cNvPicPr>
          <p:nvPr/>
        </p:nvPicPr>
        <p:blipFill>
          <a:blip r:embed="rId4"/>
          <a:srcRect/>
          <a:stretch>
            <a:fillRect/>
          </a:stretch>
        </p:blipFill>
        <p:spPr bwMode="auto">
          <a:xfrm>
            <a:off x="0" y="4179888"/>
            <a:ext cx="2700338" cy="2678112"/>
          </a:xfrm>
          <a:prstGeom prst="rect">
            <a:avLst/>
          </a:prstGeom>
          <a:noFill/>
          <a:ln w="9525">
            <a:noFill/>
            <a:miter lim="800000"/>
            <a:headEnd/>
            <a:tailEnd/>
          </a:ln>
        </p:spPr>
      </p:pic>
      <p:sp>
        <p:nvSpPr>
          <p:cNvPr id="43013" name="Slide Number Placeholder 1"/>
          <p:cNvSpPr>
            <a:spLocks noGrp="1"/>
          </p:cNvSpPr>
          <p:nvPr>
            <p:ph type="sldNum" sz="quarter" idx="11"/>
          </p:nvPr>
        </p:nvSpPr>
        <p:spPr bwMode="auto">
          <a:noFill/>
          <a:ln>
            <a:miter lim="800000"/>
            <a:headEnd/>
            <a:tailEnd/>
          </a:ln>
        </p:spPr>
        <p:txBody>
          <a:bodyPr/>
          <a:lstStyle/>
          <a:p>
            <a:fld id="{6A236E5C-0865-8644-9618-0A48DB2D3F5D}" type="slidenum">
              <a:rPr lang="da-DK">
                <a:latin typeface="Calibri" pitchFamily="-65" charset="0"/>
                <a:ea typeface="ＭＳ Ｐゴシック" pitchFamily="-65" charset="-128"/>
                <a:cs typeface="ＭＳ Ｐゴシック" pitchFamily="-65" charset="-128"/>
              </a:rPr>
              <a:pPr/>
              <a:t>14</a:t>
            </a:fld>
            <a:endParaRPr lang="da-DK">
              <a:latin typeface="Calibri" pitchFamily="-65"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ext Box 4"/>
          <p:cNvSpPr>
            <a:spLocks noChangeArrowheads="1"/>
          </p:cNvSpPr>
          <p:nvPr>
            <p:ph type="body" idx="1"/>
          </p:nvPr>
        </p:nvSpPr>
        <p:spPr>
          <a:xfrm>
            <a:off x="611188" y="692150"/>
            <a:ext cx="6769100" cy="5256213"/>
          </a:xfrm>
          <a:solidFill>
            <a:srgbClr val="514F72"/>
          </a:solidFill>
          <a:ln w="6350">
            <a:solidFill>
              <a:srgbClr val="000000"/>
            </a:solidFill>
          </a:ln>
        </p:spPr>
        <p:txBody>
          <a:bodyPr/>
          <a:lstStyle/>
          <a:p>
            <a:pPr algn="ctr">
              <a:lnSpc>
                <a:spcPct val="80000"/>
              </a:lnSpc>
              <a:buFont typeface="Arial" pitchFamily="-65" charset="0"/>
              <a:buNone/>
            </a:pPr>
            <a:r>
              <a:rPr lang="da-DK" altLang="ko-KR" sz="2400" b="1">
                <a:solidFill>
                  <a:schemeClr val="bg1"/>
                </a:solidFill>
                <a:ea typeface="ＭＳ Ｐゴシック" pitchFamily="-65" charset="-128"/>
                <a:cs typeface="ＭＳ Ｐゴシック" pitchFamily="-65" charset="-128"/>
              </a:rPr>
              <a:t>OM MEDBORGER VÆRKTØJSKASSEN</a:t>
            </a:r>
          </a:p>
          <a:p>
            <a:pPr algn="ctr">
              <a:lnSpc>
                <a:spcPct val="80000"/>
              </a:lnSpc>
              <a:buFont typeface="Arial" pitchFamily="-65" charset="0"/>
              <a:buNone/>
            </a:pPr>
            <a:endParaRPr lang="da-DK" altLang="ko-KR" sz="1800" b="1">
              <a:solidFill>
                <a:schemeClr val="bg1"/>
              </a:solidFill>
              <a:ea typeface="ＭＳ Ｐゴシック" pitchFamily="-65" charset="-128"/>
              <a:cs typeface="ＭＳ Ｐゴシック" pitchFamily="-65" charset="-128"/>
            </a:endParaRPr>
          </a:p>
          <a:p>
            <a:pPr>
              <a:lnSpc>
                <a:spcPct val="80000"/>
              </a:lnSpc>
              <a:buFont typeface="Arial" pitchFamily="-65" charset="0"/>
              <a:buNone/>
            </a:pPr>
            <a:r>
              <a:rPr lang="da-DK" altLang="ko-KR" sz="2000" b="1">
                <a:solidFill>
                  <a:schemeClr val="bg1"/>
                </a:solidFill>
                <a:ea typeface="ＭＳ Ｐゴシック" pitchFamily="-65" charset="-128"/>
                <a:cs typeface="ＭＳ Ｐゴシック" pitchFamily="-65" charset="-128"/>
              </a:rPr>
              <a:t>Udviklet af fagfolk - Testet af lærere</a:t>
            </a:r>
          </a:p>
          <a:p>
            <a:pPr>
              <a:lnSpc>
                <a:spcPct val="80000"/>
              </a:lnSpc>
            </a:pPr>
            <a:r>
              <a:rPr lang="da-DK" altLang="ko-KR" sz="2000">
                <a:solidFill>
                  <a:schemeClr val="bg1"/>
                </a:solidFill>
                <a:ea typeface="ＭＳ Ｐゴシック" pitchFamily="-65" charset="-128"/>
                <a:cs typeface="ＭＳ Ｐゴシック" pitchFamily="-65" charset="-128"/>
              </a:rPr>
              <a:t>Materialet er udarbejdet af Maria Løkke Rasmussen fra Institut for Menneskerettigheder, www.menneskeret.dk og Mette Wybrandt fra Amondo, www.amondo.dk  </a:t>
            </a:r>
          </a:p>
          <a:p>
            <a:pPr>
              <a:lnSpc>
                <a:spcPct val="80000"/>
              </a:lnSpc>
            </a:pPr>
            <a:endParaRPr lang="da-DK" altLang="ko-KR" sz="900">
              <a:solidFill>
                <a:schemeClr val="bg1"/>
              </a:solidFill>
              <a:ea typeface="ＭＳ Ｐゴシック" pitchFamily="-65" charset="-128"/>
              <a:cs typeface="ＭＳ Ｐゴシック" pitchFamily="-65" charset="-128"/>
            </a:endParaRPr>
          </a:p>
          <a:p>
            <a:pPr>
              <a:lnSpc>
                <a:spcPct val="80000"/>
              </a:lnSpc>
              <a:spcBef>
                <a:spcPct val="0"/>
              </a:spcBef>
            </a:pPr>
            <a:r>
              <a:rPr lang="da-DK" altLang="ko-KR" sz="2000">
                <a:solidFill>
                  <a:schemeClr val="bg1"/>
                </a:solidFill>
                <a:ea typeface="ＭＳ Ｐゴシック" pitchFamily="-65" charset="-128"/>
                <a:cs typeface="ＭＳ Ｐゴシック" pitchFamily="-65" charset="-128"/>
              </a:rPr>
              <a:t>Fem skoler i Herlev og Brøndby Kommune har været med til at  udvikle materialet og har afprøvet det i undervisningen. </a:t>
            </a:r>
          </a:p>
          <a:p>
            <a:pPr>
              <a:lnSpc>
                <a:spcPct val="80000"/>
              </a:lnSpc>
              <a:buFont typeface="Arial" pitchFamily="-65" charset="0"/>
              <a:buNone/>
            </a:pPr>
            <a:endParaRPr lang="da-DK" sz="1000" b="1">
              <a:solidFill>
                <a:schemeClr val="bg1"/>
              </a:solidFill>
              <a:ea typeface="ＭＳ Ｐゴシック" pitchFamily="-65" charset="-128"/>
              <a:cs typeface="ＭＳ Ｐゴシック" pitchFamily="-65" charset="-128"/>
            </a:endParaRPr>
          </a:p>
          <a:p>
            <a:pPr>
              <a:lnSpc>
                <a:spcPct val="80000"/>
              </a:lnSpc>
              <a:buFont typeface="Arial" pitchFamily="-65" charset="0"/>
              <a:buNone/>
            </a:pPr>
            <a:r>
              <a:rPr lang="da-DK" sz="2000" b="1">
                <a:solidFill>
                  <a:schemeClr val="bg1"/>
                </a:solidFill>
                <a:ea typeface="ＭＳ Ｐゴシック" pitchFamily="-65" charset="-128"/>
                <a:cs typeface="ＭＳ Ｐゴシック" pitchFamily="-65" charset="-128"/>
              </a:rPr>
              <a:t>Bestil materialet hos: www.schultzboghandel.dk</a:t>
            </a:r>
            <a:endParaRPr lang="da-DK" sz="2000">
              <a:solidFill>
                <a:schemeClr val="bg1"/>
              </a:solidFill>
              <a:ea typeface="ＭＳ Ｐゴシック" pitchFamily="-65" charset="-128"/>
              <a:cs typeface="ＭＳ Ｐゴシック" pitchFamily="-65" charset="-128"/>
            </a:endParaRPr>
          </a:p>
          <a:p>
            <a:pPr>
              <a:lnSpc>
                <a:spcPct val="80000"/>
              </a:lnSpc>
            </a:pPr>
            <a:r>
              <a:rPr lang="da-DK" sz="2000">
                <a:solidFill>
                  <a:schemeClr val="bg1"/>
                </a:solidFill>
                <a:ea typeface="ＭＳ Ｐゴシック" pitchFamily="-65" charset="-128"/>
                <a:cs typeface="ＭＳ Ｐゴシック" pitchFamily="-65" charset="-128"/>
              </a:rPr>
              <a:t>ISBN: 978-87-994672-1-1; 978-87-994672-2-8; 978-87-994672-0-4</a:t>
            </a:r>
          </a:p>
          <a:p>
            <a:pPr>
              <a:lnSpc>
                <a:spcPct val="80000"/>
              </a:lnSpc>
            </a:pPr>
            <a:endParaRPr lang="da-DK" sz="900" b="1">
              <a:solidFill>
                <a:schemeClr val="bg1"/>
              </a:solidFill>
              <a:ea typeface="ＭＳ Ｐゴシック" pitchFamily="-65" charset="-128"/>
              <a:cs typeface="ＭＳ Ｐゴシック" pitchFamily="-65" charset="-128"/>
            </a:endParaRPr>
          </a:p>
          <a:p>
            <a:pPr>
              <a:lnSpc>
                <a:spcPct val="80000"/>
              </a:lnSpc>
              <a:buFont typeface="Arial" pitchFamily="-65" charset="0"/>
              <a:buNone/>
            </a:pPr>
            <a:endParaRPr lang="da-DK" sz="900" i="1">
              <a:solidFill>
                <a:schemeClr val="bg1"/>
              </a:solidFill>
              <a:ea typeface="ＭＳ Ｐゴシック" pitchFamily="-65" charset="-128"/>
              <a:cs typeface="ＭＳ Ｐゴシック" pitchFamily="-65" charset="-128"/>
            </a:endParaRPr>
          </a:p>
          <a:p>
            <a:pPr algn="ctr">
              <a:lnSpc>
                <a:spcPct val="80000"/>
              </a:lnSpc>
              <a:buFont typeface="Arial" pitchFamily="-65" charset="0"/>
              <a:buNone/>
            </a:pPr>
            <a:r>
              <a:rPr lang="da-DK" sz="2000" i="1">
                <a:solidFill>
                  <a:schemeClr val="bg1"/>
                </a:solidFill>
                <a:ea typeface="ＭＳ Ｐゴシック" pitchFamily="-65" charset="-128"/>
                <a:cs typeface="ＭＳ Ｐゴシック" pitchFamily="-65" charset="-128"/>
              </a:rPr>
              <a:t>Udviklingen af materialet er</a:t>
            </a:r>
            <a:r>
              <a:rPr lang="da-DK" sz="2000">
                <a:solidFill>
                  <a:schemeClr val="bg1"/>
                </a:solidFill>
                <a:ea typeface="ＭＳ Ｐゴシック" pitchFamily="-65" charset="-128"/>
                <a:cs typeface="ＭＳ Ｐゴシック" pitchFamily="-65" charset="-128"/>
              </a:rPr>
              <a:t> </a:t>
            </a:r>
          </a:p>
          <a:p>
            <a:pPr algn="ctr">
              <a:lnSpc>
                <a:spcPct val="80000"/>
              </a:lnSpc>
              <a:buFont typeface="Arial" pitchFamily="-65" charset="0"/>
              <a:buNone/>
            </a:pPr>
            <a:r>
              <a:rPr lang="da-DK" sz="2000" i="1">
                <a:solidFill>
                  <a:schemeClr val="bg1"/>
                </a:solidFill>
                <a:ea typeface="ＭＳ Ｐゴシック" pitchFamily="-65" charset="-128"/>
                <a:cs typeface="ＭＳ Ｐゴシック" pitchFamily="-65" charset="-128"/>
              </a:rPr>
              <a:t>samfinansieret af Institut for Menneskerettigheder og Amondo med økonomisk støtte fra Integrationsministeriet</a:t>
            </a:r>
          </a:p>
        </p:txBody>
      </p:sp>
      <p:sp>
        <p:nvSpPr>
          <p:cNvPr id="45059" name="Slide Number Placeholder 1"/>
          <p:cNvSpPr>
            <a:spLocks noGrp="1"/>
          </p:cNvSpPr>
          <p:nvPr>
            <p:ph type="sldNum" sz="quarter" idx="11"/>
          </p:nvPr>
        </p:nvSpPr>
        <p:spPr bwMode="auto">
          <a:noFill/>
          <a:ln>
            <a:miter lim="800000"/>
            <a:headEnd/>
            <a:tailEnd/>
          </a:ln>
        </p:spPr>
        <p:txBody>
          <a:bodyPr/>
          <a:lstStyle/>
          <a:p>
            <a:fld id="{B1088AA9-B9A3-F54C-8440-B83C16DDDEA9}" type="slidenum">
              <a:rPr lang="da-DK">
                <a:latin typeface="Calibri" pitchFamily="-65" charset="0"/>
                <a:ea typeface="ＭＳ Ｐゴシック" pitchFamily="-65" charset="-128"/>
                <a:cs typeface="ＭＳ Ｐゴシック" pitchFamily="-65" charset="-128"/>
              </a:rPr>
              <a:pPr/>
              <a:t>15</a:t>
            </a:fld>
            <a:endParaRPr lang="da-DK">
              <a:latin typeface="Calibri" pitchFamily="-65"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da-DK" sz="3200">
                <a:ea typeface="ＭＳ Ｐゴシック" pitchFamily="-65" charset="-128"/>
                <a:cs typeface="ＭＳ Ｐゴシック" pitchFamily="-65" charset="-128"/>
              </a:rPr>
              <a:t>FORMÅLET MED MØDET</a:t>
            </a:r>
            <a:endParaRPr lang="en-US" sz="3200">
              <a:ea typeface="ＭＳ Ｐゴシック" pitchFamily="-65" charset="-128"/>
              <a:cs typeface="ＭＳ Ｐゴシック" pitchFamily="-65" charset="-128"/>
            </a:endParaRPr>
          </a:p>
        </p:txBody>
      </p:sp>
      <p:sp>
        <p:nvSpPr>
          <p:cNvPr id="18435" name="Rectangle 3"/>
          <p:cNvSpPr>
            <a:spLocks noGrp="1"/>
          </p:cNvSpPr>
          <p:nvPr>
            <p:ph type="body" idx="1"/>
          </p:nvPr>
        </p:nvSpPr>
        <p:spPr/>
        <p:txBody>
          <a:bodyPr/>
          <a:lstStyle/>
          <a:p>
            <a:r>
              <a:rPr lang="da-DK" sz="2400">
                <a:ea typeface="ＭＳ Ｐゴシック" pitchFamily="-65" charset="-128"/>
                <a:cs typeface="ＭＳ Ｐゴシック" pitchFamily="-65" charset="-128"/>
              </a:rPr>
              <a:t>At drøfte hvordan undervisning i medborgerskab og menneskerettigheder kan bidrage til vores arbejde med trivsel, integration, inklusion og demokrati</a:t>
            </a:r>
          </a:p>
          <a:p>
            <a:endParaRPr lang="da-DK" sz="1800">
              <a:ea typeface="ＭＳ Ｐゴシック" pitchFamily="-65" charset="-128"/>
              <a:cs typeface="ＭＳ Ｐゴシック" pitchFamily="-65" charset="-128"/>
            </a:endParaRPr>
          </a:p>
          <a:p>
            <a:r>
              <a:rPr lang="da-DK" sz="2400">
                <a:ea typeface="ＭＳ Ｐゴシック" pitchFamily="-65" charset="-128"/>
                <a:cs typeface="ＭＳ Ｐゴシック" pitchFamily="-65" charset="-128"/>
              </a:rPr>
              <a:t>At sætte fokus på det vi er gode til i forhold til at sikre medborgerskab i praksis, og hvad vi kan blive bedre til  </a:t>
            </a:r>
          </a:p>
          <a:p>
            <a:endParaRPr lang="da-DK" sz="1800">
              <a:ea typeface="ＭＳ Ｐゴシック" pitchFamily="-65" charset="-128"/>
              <a:cs typeface="ＭＳ Ｐゴシック" pitchFamily="-65" charset="-128"/>
            </a:endParaRPr>
          </a:p>
          <a:p>
            <a:r>
              <a:rPr lang="da-DK" sz="2400">
                <a:ea typeface="ＭＳ Ｐゴシック" pitchFamily="-65" charset="-128"/>
                <a:cs typeface="ＭＳ Ｐゴシック" pitchFamily="-65" charset="-128"/>
              </a:rPr>
              <a:t>At planlægge medborgerforløb, klassemøder og elevrådsmøder</a:t>
            </a:r>
            <a:endParaRPr lang="en-US" sz="2400">
              <a:ea typeface="ＭＳ Ｐゴシック" pitchFamily="-65" charset="-128"/>
              <a:cs typeface="ＭＳ Ｐゴシック" pitchFamily="-65" charset="-128"/>
            </a:endParaRPr>
          </a:p>
        </p:txBody>
      </p:sp>
      <p:sp>
        <p:nvSpPr>
          <p:cNvPr id="18436" name="Slide Number Placeholder 1"/>
          <p:cNvSpPr>
            <a:spLocks noGrp="1"/>
          </p:cNvSpPr>
          <p:nvPr>
            <p:ph type="sldNum" sz="quarter" idx="11"/>
          </p:nvPr>
        </p:nvSpPr>
        <p:spPr bwMode="auto">
          <a:noFill/>
          <a:ln>
            <a:miter lim="800000"/>
            <a:headEnd/>
            <a:tailEnd/>
          </a:ln>
        </p:spPr>
        <p:txBody>
          <a:bodyPr/>
          <a:lstStyle/>
          <a:p>
            <a:fld id="{FCCD4C33-AEA5-2645-BEE5-F88090D45997}" type="slidenum">
              <a:rPr lang="da-DK">
                <a:solidFill>
                  <a:schemeClr val="tx1"/>
                </a:solidFill>
                <a:latin typeface="Calibri" pitchFamily="-65" charset="0"/>
                <a:ea typeface="ＭＳ Ｐゴシック" pitchFamily="-65" charset="-128"/>
                <a:cs typeface="ＭＳ Ｐゴシック" pitchFamily="-65" charset="-128"/>
              </a:rPr>
              <a:pPr/>
              <a:t>2</a:t>
            </a:fld>
            <a:endParaRPr lang="da-DK">
              <a:solidFill>
                <a:schemeClr val="tx1"/>
              </a:solidFill>
              <a:latin typeface="Calibri" pitchFamily="-65" charset="0"/>
              <a:ea typeface="ＭＳ Ｐゴシック" pitchFamily="-65" charset="-128"/>
              <a:cs typeface="ＭＳ Ｐゴシック" pitchFamily="-65"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da-DK" sz="3200">
                <a:ea typeface="ＭＳ Ｐゴシック" pitchFamily="-65" charset="-128"/>
                <a:cs typeface="ＭＳ Ｐゴシック" pitchFamily="-65" charset="-128"/>
              </a:rPr>
              <a:t>PROGRAM FOR DAGEN</a:t>
            </a:r>
            <a:endParaRPr lang="en-US" sz="3200">
              <a:ea typeface="ＭＳ Ｐゴシック" pitchFamily="-65" charset="-128"/>
              <a:cs typeface="ＭＳ Ｐゴシック" pitchFamily="-65" charset="-128"/>
            </a:endParaRPr>
          </a:p>
        </p:txBody>
      </p:sp>
      <p:sp>
        <p:nvSpPr>
          <p:cNvPr id="20483" name="Rectangle 3"/>
          <p:cNvSpPr>
            <a:spLocks noGrp="1"/>
          </p:cNvSpPr>
          <p:nvPr>
            <p:ph type="body" idx="1"/>
          </p:nvPr>
        </p:nvSpPr>
        <p:spPr>
          <a:xfrm>
            <a:off x="755650" y="1412875"/>
            <a:ext cx="7704138" cy="4525963"/>
          </a:xfrm>
        </p:spPr>
        <p:txBody>
          <a:bodyPr/>
          <a:lstStyle/>
          <a:p>
            <a:pPr marL="457200" indent="-457200">
              <a:buFont typeface="Calibri" pitchFamily="-65" charset="0"/>
              <a:buAutoNum type="arabicPeriod"/>
            </a:pPr>
            <a:r>
              <a:rPr lang="da-DK" sz="2400">
                <a:ea typeface="ＭＳ Ｐゴシック" pitchFamily="-65" charset="-128"/>
                <a:cs typeface="ＭＳ Ｐゴシック" pitchFamily="-65" charset="-128"/>
              </a:rPr>
              <a:t>Hvad er medborgerundervisning?</a:t>
            </a:r>
          </a:p>
          <a:p>
            <a:pPr marL="457200" indent="-457200">
              <a:buFont typeface="Calibri" pitchFamily="-65" charset="0"/>
              <a:buAutoNum type="arabicPeriod"/>
            </a:pPr>
            <a:r>
              <a:rPr lang="da-DK" sz="2400">
                <a:ea typeface="ＭＳ Ｐゴシック" pitchFamily="-65" charset="-128"/>
                <a:cs typeface="ＭＳ Ｐゴシック" pitchFamily="-65" charset="-128"/>
              </a:rPr>
              <a:t>Hvorfor medborgerundervisning?</a:t>
            </a:r>
          </a:p>
          <a:p>
            <a:pPr marL="457200" indent="-457200">
              <a:buFont typeface="Calibri" pitchFamily="-65" charset="0"/>
              <a:buAutoNum type="arabicPeriod"/>
            </a:pPr>
            <a:r>
              <a:rPr lang="da-DK" sz="2400">
                <a:ea typeface="ＭＳ Ｐゴシック" pitchFamily="-65" charset="-128"/>
                <a:cs typeface="ＭＳ Ｐゴシック" pitchFamily="-65" charset="-128"/>
              </a:rPr>
              <a:t>Introduktion til Medborger Værktøjskassen</a:t>
            </a:r>
          </a:p>
          <a:p>
            <a:pPr marL="457200" indent="-457200">
              <a:buFont typeface="Calibri" pitchFamily="-65" charset="0"/>
              <a:buAutoNum type="arabicPeriod"/>
            </a:pPr>
            <a:r>
              <a:rPr lang="da-DK" sz="2400">
                <a:ea typeface="ＭＳ Ｐゴシック" pitchFamily="-65" charset="-128"/>
                <a:cs typeface="ＭＳ Ｐゴシック" pitchFamily="-65" charset="-128"/>
              </a:rPr>
              <a:t>Aktivitet:     Skibet er ladet med rettigheder </a:t>
            </a:r>
          </a:p>
          <a:p>
            <a:pPr marL="457200" indent="-457200">
              <a:buFont typeface="Calibri" pitchFamily="-65" charset="0"/>
              <a:buAutoNum type="arabicPeriod"/>
            </a:pPr>
            <a:r>
              <a:rPr lang="da-DK" sz="2400">
                <a:ea typeface="ＭＳ Ｐゴシック" pitchFamily="-65" charset="-128"/>
                <a:cs typeface="ＭＳ Ｐゴシック" pitchFamily="-65" charset="-128"/>
              </a:rPr>
              <a:t>Aktivitet:     Refleksion over læringsmiljø</a:t>
            </a:r>
          </a:p>
          <a:p>
            <a:pPr marL="457200" indent="-457200">
              <a:buFont typeface="Calibri" pitchFamily="-65" charset="0"/>
              <a:buAutoNum type="arabicPeriod"/>
            </a:pPr>
            <a:r>
              <a:rPr lang="da-DK" sz="2400">
                <a:ea typeface="ＭＳ Ｐゴシック" pitchFamily="-65" charset="-128"/>
                <a:cs typeface="ＭＳ Ｐゴシック" pitchFamily="-65" charset="-128"/>
              </a:rPr>
              <a:t>Aktivitet:  	Planlæg Læringsforløb</a:t>
            </a:r>
          </a:p>
          <a:p>
            <a:pPr marL="457200" indent="-457200">
              <a:buFont typeface="Calibri" pitchFamily="-65" charset="0"/>
              <a:buAutoNum type="arabicPeriod"/>
            </a:pPr>
            <a:r>
              <a:rPr lang="da-DK" sz="2400">
                <a:ea typeface="ＭＳ Ｐゴシック" pitchFamily="-65" charset="-128"/>
                <a:cs typeface="ＭＳ Ｐゴシック" pitchFamily="-65" charset="-128"/>
              </a:rPr>
              <a:t>Feedback</a:t>
            </a:r>
            <a:endParaRPr lang="en-US" sz="2400">
              <a:ea typeface="ＭＳ Ｐゴシック" pitchFamily="-65" charset="-128"/>
              <a:cs typeface="ＭＳ Ｐゴシック" pitchFamily="-65" charset="-128"/>
            </a:endParaRPr>
          </a:p>
        </p:txBody>
      </p:sp>
      <p:sp>
        <p:nvSpPr>
          <p:cNvPr id="20484" name="Slide Number Placeholder 1"/>
          <p:cNvSpPr>
            <a:spLocks noGrp="1"/>
          </p:cNvSpPr>
          <p:nvPr>
            <p:ph type="sldNum" sz="quarter" idx="11"/>
          </p:nvPr>
        </p:nvSpPr>
        <p:spPr bwMode="auto">
          <a:noFill/>
          <a:ln>
            <a:miter lim="800000"/>
            <a:headEnd/>
            <a:tailEnd/>
          </a:ln>
        </p:spPr>
        <p:txBody>
          <a:bodyPr/>
          <a:lstStyle/>
          <a:p>
            <a:fld id="{8DF2B3F4-EF12-1541-B0F1-7F2EBFE74454}" type="slidenum">
              <a:rPr lang="da-DK">
                <a:latin typeface="Calibri" pitchFamily="-65" charset="0"/>
                <a:ea typeface="ＭＳ Ｐゴシック" pitchFamily="-65" charset="-128"/>
                <a:cs typeface="ＭＳ Ｐゴシック" pitchFamily="-65" charset="-128"/>
              </a:rPr>
              <a:pPr/>
              <a:t>3</a:t>
            </a:fld>
            <a:endParaRPr lang="da-DK">
              <a:latin typeface="Calibri" pitchFamily="-65" charset="0"/>
              <a:ea typeface="ＭＳ Ｐゴシック" pitchFamily="-65" charset="-128"/>
              <a:cs typeface="ＭＳ Ｐゴシック" pitchFamily="-65" charset="-128"/>
            </a:endParaRPr>
          </a:p>
        </p:txBody>
      </p:sp>
      <p:pic>
        <p:nvPicPr>
          <p:cNvPr id="20485" name="Picture 6" descr="G:\IMR\Crosscutting Issues\Photos-1\Photos Education\School visits\dsc_1241.jpg"/>
          <p:cNvPicPr>
            <a:picLocks noChangeAspect="1" noChangeArrowheads="1"/>
          </p:cNvPicPr>
          <p:nvPr/>
        </p:nvPicPr>
        <p:blipFill>
          <a:blip r:embed="rId3"/>
          <a:srcRect/>
          <a:stretch>
            <a:fillRect/>
          </a:stretch>
        </p:blipFill>
        <p:spPr bwMode="auto">
          <a:xfrm>
            <a:off x="5210175" y="4241800"/>
            <a:ext cx="3933825" cy="261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bwMode="auto">
          <a:noFill/>
          <a:ln>
            <a:miter lim="800000"/>
            <a:headEnd/>
            <a:tailEnd/>
          </a:ln>
        </p:spPr>
        <p:txBody>
          <a:bodyPr/>
          <a:lstStyle/>
          <a:p>
            <a:fld id="{51EF9A42-F897-8B44-8285-C7530913AD62}" type="slidenum">
              <a:rPr lang="da-DK">
                <a:solidFill>
                  <a:schemeClr val="tx1"/>
                </a:solidFill>
                <a:latin typeface="Calibri" pitchFamily="-65" charset="0"/>
                <a:ea typeface="ＭＳ Ｐゴシック" pitchFamily="-65" charset="-128"/>
                <a:cs typeface="ＭＳ Ｐゴシック" pitchFamily="-65" charset="-128"/>
              </a:rPr>
              <a:pPr/>
              <a:t>4</a:t>
            </a:fld>
            <a:endParaRPr lang="da-DK">
              <a:solidFill>
                <a:schemeClr val="tx1"/>
              </a:solidFill>
              <a:latin typeface="Calibri" pitchFamily="-65" charset="0"/>
              <a:ea typeface="ＭＳ Ｐゴシック" pitchFamily="-65" charset="-128"/>
              <a:cs typeface="ＭＳ Ｐゴシック" pitchFamily="-65" charset="-128"/>
            </a:endParaRPr>
          </a:p>
        </p:txBody>
      </p:sp>
      <p:sp>
        <p:nvSpPr>
          <p:cNvPr id="22531" name="Titel 1"/>
          <p:cNvSpPr>
            <a:spLocks noGrp="1"/>
          </p:cNvSpPr>
          <p:nvPr>
            <p:ph type="title" idx="4294967295"/>
          </p:nvPr>
        </p:nvSpPr>
        <p:spPr>
          <a:xfrm>
            <a:off x="304800" y="0"/>
            <a:ext cx="7775575" cy="1143000"/>
          </a:xfrm>
        </p:spPr>
        <p:txBody>
          <a:bodyPr/>
          <a:lstStyle/>
          <a:p>
            <a:r>
              <a:rPr lang="da-DK" sz="3200">
                <a:ea typeface="ＭＳ Ｐゴシック" pitchFamily="-65" charset="-128"/>
                <a:cs typeface="ＭＳ Ｐゴシック" pitchFamily="-65" charset="-128"/>
              </a:rPr>
              <a:t>HVAD ER MEDBORGER UNDERVISNING?	</a:t>
            </a:r>
          </a:p>
        </p:txBody>
      </p:sp>
      <p:sp>
        <p:nvSpPr>
          <p:cNvPr id="34819" name="Pladsholder til indhold 2"/>
          <p:cNvSpPr>
            <a:spLocks noGrp="1"/>
          </p:cNvSpPr>
          <p:nvPr>
            <p:ph idx="4294967295"/>
          </p:nvPr>
        </p:nvSpPr>
        <p:spPr>
          <a:xfrm>
            <a:off x="971550" y="1052513"/>
            <a:ext cx="7643813" cy="4465637"/>
          </a:xfrm>
        </p:spPr>
        <p:txBody>
          <a:bodyPr/>
          <a:lstStyle/>
          <a:p>
            <a:pPr>
              <a:buFont typeface="Arial" pitchFamily="-65" charset="0"/>
              <a:buNone/>
            </a:pPr>
            <a:r>
              <a:rPr lang="da-DK" sz="2000" u="sng">
                <a:ea typeface="ＭＳ Ｐゴシック" pitchFamily="-65" charset="-128"/>
                <a:cs typeface="ＭＳ Ｐゴシック" pitchFamily="-65" charset="-128"/>
              </a:rPr>
              <a:t>Definition fra </a:t>
            </a:r>
            <a:r>
              <a:rPr lang="da-DK" sz="2000" i="1" u="sng">
                <a:ea typeface="ＭＳ Ｐゴシック" pitchFamily="-65" charset="-128"/>
                <a:cs typeface="ＭＳ Ｐゴシック" pitchFamily="-65" charset="-128"/>
              </a:rPr>
              <a:t>Medborger Værktøjskassen</a:t>
            </a:r>
            <a:r>
              <a:rPr lang="da-DK" sz="2000" u="sng">
                <a:ea typeface="ＭＳ Ｐゴシック" pitchFamily="-65" charset="-128"/>
                <a:cs typeface="ＭＳ Ｐゴシック" pitchFamily="-65" charset="-128"/>
              </a:rPr>
              <a:t>: </a:t>
            </a:r>
          </a:p>
          <a:p>
            <a:pPr>
              <a:buFont typeface="Arial" pitchFamily="-65" charset="0"/>
              <a:buNone/>
            </a:pPr>
            <a:r>
              <a:rPr lang="da-DK" sz="2000" i="1">
                <a:ea typeface="ＭＳ Ｐゴシック" pitchFamily="-65" charset="-128"/>
                <a:cs typeface="ＭＳ Ｐゴシック" pitchFamily="-65" charset="-128"/>
              </a:rPr>
              <a:t>’Medborgerskab handler om at tage del i samfundet. </a:t>
            </a:r>
          </a:p>
          <a:p>
            <a:pPr>
              <a:buFont typeface="Arial" pitchFamily="-65" charset="0"/>
              <a:buNone/>
            </a:pPr>
            <a:r>
              <a:rPr lang="da-DK" sz="2000" i="1">
                <a:ea typeface="ＭＳ Ｐゴシック" pitchFamily="-65" charset="-128"/>
                <a:cs typeface="ＭＳ Ｐゴシック" pitchFamily="-65" charset="-128"/>
              </a:rPr>
              <a:t>Det handler om at kende sine rettigheder, respektere andres og tage medansvar for og bidrage til det fællesskab, man er en del af.’</a:t>
            </a:r>
          </a:p>
          <a:p>
            <a:pPr>
              <a:buFont typeface="Arial" pitchFamily="-65" charset="0"/>
              <a:buNone/>
            </a:pPr>
            <a:endParaRPr lang="da-DK" sz="800" i="1">
              <a:ea typeface="ＭＳ Ｐゴシック" pitchFamily="-65" charset="-128"/>
              <a:cs typeface="ＭＳ Ｐゴシック" pitchFamily="-65" charset="-128"/>
            </a:endParaRPr>
          </a:p>
          <a:p>
            <a:pPr>
              <a:buFont typeface="Arial" pitchFamily="-65" charset="0"/>
              <a:buNone/>
            </a:pPr>
            <a:endParaRPr lang="da-DK" sz="800" u="sng">
              <a:ea typeface="ＭＳ Ｐゴシック" pitchFamily="-65" charset="-128"/>
              <a:cs typeface="ＭＳ Ｐゴシック" pitchFamily="-65" charset="-128"/>
            </a:endParaRPr>
          </a:p>
          <a:p>
            <a:pPr>
              <a:buFont typeface="Arial" pitchFamily="-65" charset="0"/>
              <a:buNone/>
            </a:pPr>
            <a:r>
              <a:rPr lang="da-DK" sz="2000" u="sng">
                <a:ea typeface="ＭＳ Ｐゴシック" pitchFamily="-65" charset="-128"/>
                <a:cs typeface="ＭＳ Ｐゴシック" pitchFamily="-65" charset="-128"/>
              </a:rPr>
              <a:t>Konkretiseret i tre temaer med delmål:</a:t>
            </a:r>
          </a:p>
          <a:p>
            <a:pPr>
              <a:buFont typeface="Arial" pitchFamily="-65" charset="0"/>
              <a:buNone/>
            </a:pPr>
            <a:endParaRPr lang="da-DK" sz="800" u="sng">
              <a:ea typeface="ＭＳ Ｐゴシック" pitchFamily="-65" charset="-128"/>
              <a:cs typeface="ＭＳ Ｐゴシック" pitchFamily="-65" charset="-128"/>
            </a:endParaRPr>
          </a:p>
          <a:p>
            <a:pPr>
              <a:buFont typeface="Arial" pitchFamily="-65" charset="0"/>
              <a:buNone/>
            </a:pPr>
            <a:r>
              <a:rPr lang="da-DK" sz="2000" b="1">
                <a:ea typeface="ＭＳ Ｐゴシック" pitchFamily="-65" charset="-128"/>
                <a:cs typeface="ＭＳ Ｐゴシック" pitchFamily="-65" charset="-128"/>
              </a:rPr>
              <a:t>Rettigheder og Medansvar </a:t>
            </a:r>
          </a:p>
          <a:p>
            <a:pPr>
              <a:buFont typeface="Arial" pitchFamily="-65" charset="0"/>
              <a:buNone/>
            </a:pPr>
            <a:r>
              <a:rPr lang="da-DK" sz="2000">
                <a:ea typeface="ＭＳ Ｐゴシック" pitchFamily="-65" charset="-128"/>
                <a:cs typeface="ＭＳ Ｐゴシック" pitchFamily="-65" charset="-128"/>
              </a:rPr>
              <a:t>– at eleverne kender deres rettigheder og medansvar</a:t>
            </a:r>
          </a:p>
          <a:p>
            <a:pPr>
              <a:buFont typeface="Arial" pitchFamily="-65" charset="0"/>
              <a:buNone/>
            </a:pPr>
            <a:endParaRPr lang="da-DK" sz="800">
              <a:ea typeface="ＭＳ Ｐゴシック" pitchFamily="-65" charset="-128"/>
              <a:cs typeface="ＭＳ Ｐゴシック" pitchFamily="-65" charset="-128"/>
            </a:endParaRPr>
          </a:p>
          <a:p>
            <a:pPr>
              <a:buFont typeface="Arial" pitchFamily="-65" charset="0"/>
              <a:buNone/>
            </a:pPr>
            <a:r>
              <a:rPr lang="da-DK" sz="2000" b="1">
                <a:ea typeface="ＭＳ Ｐゴシック" pitchFamily="-65" charset="-128"/>
                <a:cs typeface="ＭＳ Ｐゴシック" pitchFamily="-65" charset="-128"/>
              </a:rPr>
              <a:t>Fællesskab og Ligeværd </a:t>
            </a:r>
          </a:p>
          <a:p>
            <a:pPr>
              <a:buFont typeface="Arial" pitchFamily="-65" charset="0"/>
              <a:buNone/>
            </a:pPr>
            <a:r>
              <a:rPr lang="da-DK" sz="2000">
                <a:ea typeface="ＭＳ Ｐゴシック" pitchFamily="-65" charset="-128"/>
                <a:cs typeface="ＭＳ Ｐゴシック" pitchFamily="-65" charset="-128"/>
              </a:rPr>
              <a:t>– at skabe et fællesskab i klassen, der bygger på ligeværd</a:t>
            </a:r>
          </a:p>
          <a:p>
            <a:pPr>
              <a:buFont typeface="Arial" pitchFamily="-65" charset="0"/>
              <a:buNone/>
            </a:pPr>
            <a:endParaRPr lang="da-DK" sz="800">
              <a:ea typeface="ＭＳ Ｐゴシック" pitchFamily="-65" charset="-128"/>
              <a:cs typeface="ＭＳ Ｐゴシック" pitchFamily="-65" charset="-128"/>
            </a:endParaRPr>
          </a:p>
          <a:p>
            <a:pPr>
              <a:buFont typeface="Arial" pitchFamily="-65" charset="0"/>
              <a:buNone/>
            </a:pPr>
            <a:r>
              <a:rPr lang="da-DK" sz="2000" b="1">
                <a:ea typeface="ＭＳ Ｐゴシック" pitchFamily="-65" charset="-128"/>
                <a:cs typeface="ＭＳ Ｐゴシック" pitchFamily="-65" charset="-128"/>
              </a:rPr>
              <a:t>Demokrati og Deltagelse </a:t>
            </a:r>
          </a:p>
          <a:p>
            <a:pPr>
              <a:buFont typeface="Arial" pitchFamily="-65" charset="0"/>
              <a:buNone/>
            </a:pPr>
            <a:r>
              <a:rPr lang="da-DK" sz="2000">
                <a:ea typeface="ＭＳ Ｐゴシック" pitchFamily="-65" charset="-128"/>
                <a:cs typeface="ＭＳ Ｐゴシック" pitchFamily="-65" charset="-128"/>
              </a:rPr>
              <a:t>– at eleverne kender de demokratiske rammer de indgår i og kan deltage aktivt i deres lokalmiljø</a:t>
            </a:r>
          </a:p>
          <a:p>
            <a:pPr>
              <a:buFont typeface="Arial" pitchFamily="-65" charset="0"/>
              <a:buNone/>
            </a:pPr>
            <a:endParaRPr lang="da-DK" sz="800">
              <a:ea typeface="ＭＳ Ｐゴシック" pitchFamily="-65" charset="-128"/>
              <a:cs typeface="ＭＳ Ｐゴシック" pitchFamily="-65"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anim calcmode="lin" valueType="num">
                                      <p:cBhvr additive="base">
                                        <p:cTn id="11"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48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anim calcmode="lin" valueType="num">
                                      <p:cBhvr additive="base">
                                        <p:cTn id="15"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4819">
                                            <p:txEl>
                                              <p:pRg st="5" end="5"/>
                                            </p:txEl>
                                          </p:spTgt>
                                        </p:tgtEl>
                                        <p:attrNameLst>
                                          <p:attrName>style.visibility</p:attrName>
                                        </p:attrNameLst>
                                      </p:cBhvr>
                                      <p:to>
                                        <p:strVal val="visible"/>
                                      </p:to>
                                    </p:set>
                                    <p:anim calcmode="lin" valueType="num">
                                      <p:cBhvr additive="base">
                                        <p:cTn id="21" dur="500" fill="hold"/>
                                        <p:tgtEl>
                                          <p:spTgt spid="3481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819">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819">
                                            <p:txEl>
                                              <p:pRg st="7" end="7"/>
                                            </p:txEl>
                                          </p:spTgt>
                                        </p:tgtEl>
                                        <p:attrNameLst>
                                          <p:attrName>style.visibility</p:attrName>
                                        </p:attrNameLst>
                                      </p:cBhvr>
                                      <p:to>
                                        <p:strVal val="visible"/>
                                      </p:to>
                                    </p:set>
                                    <p:anim calcmode="lin" valueType="num">
                                      <p:cBhvr additive="base">
                                        <p:cTn id="25"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819">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4819">
                                            <p:txEl>
                                              <p:pRg st="8" end="8"/>
                                            </p:txEl>
                                          </p:spTgt>
                                        </p:tgtEl>
                                        <p:attrNameLst>
                                          <p:attrName>style.visibility</p:attrName>
                                        </p:attrNameLst>
                                      </p:cBhvr>
                                      <p:to>
                                        <p:strVal val="visible"/>
                                      </p:to>
                                    </p:set>
                                    <p:anim calcmode="lin" valueType="num">
                                      <p:cBhvr additive="base">
                                        <p:cTn id="29"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4819">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4819">
                                            <p:txEl>
                                              <p:pRg st="10" end="10"/>
                                            </p:txEl>
                                          </p:spTgt>
                                        </p:tgtEl>
                                        <p:attrNameLst>
                                          <p:attrName>style.visibility</p:attrName>
                                        </p:attrNameLst>
                                      </p:cBhvr>
                                      <p:to>
                                        <p:strVal val="visible"/>
                                      </p:to>
                                    </p:set>
                                    <p:anim calcmode="lin" valueType="num">
                                      <p:cBhvr additive="base">
                                        <p:cTn id="33" dur="500" fill="hold"/>
                                        <p:tgtEl>
                                          <p:spTgt spid="34819">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4819">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4819">
                                            <p:txEl>
                                              <p:pRg st="11" end="11"/>
                                            </p:txEl>
                                          </p:spTgt>
                                        </p:tgtEl>
                                        <p:attrNameLst>
                                          <p:attrName>style.visibility</p:attrName>
                                        </p:attrNameLst>
                                      </p:cBhvr>
                                      <p:to>
                                        <p:strVal val="visible"/>
                                      </p:to>
                                    </p:set>
                                    <p:anim calcmode="lin" valueType="num">
                                      <p:cBhvr additive="base">
                                        <p:cTn id="37" dur="500" fill="hold"/>
                                        <p:tgtEl>
                                          <p:spTgt spid="34819">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4819">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4819">
                                            <p:txEl>
                                              <p:pRg st="13" end="13"/>
                                            </p:txEl>
                                          </p:spTgt>
                                        </p:tgtEl>
                                        <p:attrNameLst>
                                          <p:attrName>style.visibility</p:attrName>
                                        </p:attrNameLst>
                                      </p:cBhvr>
                                      <p:to>
                                        <p:strVal val="visible"/>
                                      </p:to>
                                    </p:set>
                                    <p:anim calcmode="lin" valueType="num">
                                      <p:cBhvr additive="base">
                                        <p:cTn id="41" dur="500" fill="hold"/>
                                        <p:tgtEl>
                                          <p:spTgt spid="34819">
                                            <p:txEl>
                                              <p:pRg st="13" end="1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4819">
                                            <p:txEl>
                                              <p:pRg st="13" end="13"/>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819">
                                            <p:txEl>
                                              <p:pRg st="14" end="14"/>
                                            </p:txEl>
                                          </p:spTgt>
                                        </p:tgtEl>
                                        <p:attrNameLst>
                                          <p:attrName>style.visibility</p:attrName>
                                        </p:attrNameLst>
                                      </p:cBhvr>
                                      <p:to>
                                        <p:strVal val="visible"/>
                                      </p:to>
                                    </p:set>
                                    <p:anim calcmode="lin" valueType="num">
                                      <p:cBhvr additive="base">
                                        <p:cTn id="45" dur="500" fill="hold"/>
                                        <p:tgtEl>
                                          <p:spTgt spid="34819">
                                            <p:txEl>
                                              <p:pRg st="14" end="14"/>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4819">
                                            <p:txEl>
                                              <p:pRg st="14" end="14"/>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4819">
                                            <p:txEl>
                                              <p:pRg st="7" end="7"/>
                                            </p:txEl>
                                          </p:spTgt>
                                        </p:tgtEl>
                                        <p:attrNameLst>
                                          <p:attrName>style.visibility</p:attrName>
                                        </p:attrNameLst>
                                      </p:cBhvr>
                                      <p:to>
                                        <p:strVal val="visible"/>
                                      </p:to>
                                    </p:set>
                                    <p:anim calcmode="lin" valueType="num">
                                      <p:cBhvr additive="base">
                                        <p:cTn id="49" dur="500" fill="hold"/>
                                        <p:tgtEl>
                                          <p:spTgt spid="3481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4819">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4819">
                                            <p:txEl>
                                              <p:pRg st="8" end="8"/>
                                            </p:txEl>
                                          </p:spTgt>
                                        </p:tgtEl>
                                        <p:attrNameLst>
                                          <p:attrName>style.visibility</p:attrName>
                                        </p:attrNameLst>
                                      </p:cBhvr>
                                      <p:to>
                                        <p:strVal val="visible"/>
                                      </p:to>
                                    </p:set>
                                    <p:anim calcmode="lin" valueType="num">
                                      <p:cBhvr additive="base">
                                        <p:cTn id="53" dur="500" fill="hold"/>
                                        <p:tgtEl>
                                          <p:spTgt spid="34819">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4819">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4819">
                                            <p:txEl>
                                              <p:pRg st="10" end="10"/>
                                            </p:txEl>
                                          </p:spTgt>
                                        </p:tgtEl>
                                        <p:attrNameLst>
                                          <p:attrName>style.visibility</p:attrName>
                                        </p:attrNameLst>
                                      </p:cBhvr>
                                      <p:to>
                                        <p:strVal val="visible"/>
                                      </p:to>
                                    </p:set>
                                    <p:anim calcmode="lin" valueType="num">
                                      <p:cBhvr additive="base">
                                        <p:cTn id="57" dur="500" fill="hold"/>
                                        <p:tgtEl>
                                          <p:spTgt spid="34819">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4819">
                                            <p:txEl>
                                              <p:pRg st="10" end="10"/>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4819">
                                            <p:txEl>
                                              <p:pRg st="11" end="11"/>
                                            </p:txEl>
                                          </p:spTgt>
                                        </p:tgtEl>
                                        <p:attrNameLst>
                                          <p:attrName>style.visibility</p:attrName>
                                        </p:attrNameLst>
                                      </p:cBhvr>
                                      <p:to>
                                        <p:strVal val="visible"/>
                                      </p:to>
                                    </p:set>
                                    <p:anim calcmode="lin" valueType="num">
                                      <p:cBhvr additive="base">
                                        <p:cTn id="61" dur="500" fill="hold"/>
                                        <p:tgtEl>
                                          <p:spTgt spid="34819">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4819">
                                            <p:txEl>
                                              <p:pRg st="11" end="11"/>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4819">
                                            <p:txEl>
                                              <p:pRg st="13" end="13"/>
                                            </p:txEl>
                                          </p:spTgt>
                                        </p:tgtEl>
                                        <p:attrNameLst>
                                          <p:attrName>style.visibility</p:attrName>
                                        </p:attrNameLst>
                                      </p:cBhvr>
                                      <p:to>
                                        <p:strVal val="visible"/>
                                      </p:to>
                                    </p:set>
                                    <p:anim calcmode="lin" valueType="num">
                                      <p:cBhvr additive="base">
                                        <p:cTn id="65" dur="500" fill="hold"/>
                                        <p:tgtEl>
                                          <p:spTgt spid="34819">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4819">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4819">
                                            <p:txEl>
                                              <p:pRg st="14" end="14"/>
                                            </p:txEl>
                                          </p:spTgt>
                                        </p:tgtEl>
                                        <p:attrNameLst>
                                          <p:attrName>style.visibility</p:attrName>
                                        </p:attrNameLst>
                                      </p:cBhvr>
                                      <p:to>
                                        <p:strVal val="visible"/>
                                      </p:to>
                                    </p:set>
                                    <p:anim calcmode="lin" valueType="num">
                                      <p:cBhvr additive="base">
                                        <p:cTn id="69" dur="500" fill="hold"/>
                                        <p:tgtEl>
                                          <p:spTgt spid="34819">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4819">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allAtOnce"/>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2"/>
          <p:cNvGrpSpPr>
            <a:grpSpLocks noChangeAspect="1"/>
          </p:cNvGrpSpPr>
          <p:nvPr/>
        </p:nvGrpSpPr>
        <p:grpSpPr bwMode="auto">
          <a:xfrm>
            <a:off x="-1549400" y="476250"/>
            <a:ext cx="12241213" cy="6734175"/>
            <a:chOff x="266" y="707"/>
            <a:chExt cx="5184" cy="2851"/>
          </a:xfrm>
        </p:grpSpPr>
        <p:sp>
          <p:nvSpPr>
            <p:cNvPr id="24591" name="AutoShape 3"/>
            <p:cNvSpPr>
              <a:spLocks noChangeAspect="1" noChangeArrowheads="1" noTextEdit="1"/>
            </p:cNvSpPr>
            <p:nvPr/>
          </p:nvSpPr>
          <p:spPr bwMode="auto">
            <a:xfrm>
              <a:off x="266" y="707"/>
              <a:ext cx="5184" cy="2851"/>
            </a:xfrm>
            <a:prstGeom prst="rect">
              <a:avLst/>
            </a:prstGeom>
            <a:noFill/>
            <a:ln w="9525">
              <a:noFill/>
              <a:miter lim="800000"/>
              <a:headEnd/>
              <a:tailEnd/>
            </a:ln>
          </p:spPr>
          <p:txBody>
            <a:bodyPr>
              <a:prstTxWarp prst="textNoShape">
                <a:avLst/>
              </a:prstTxWarp>
            </a:bodyPr>
            <a:lstStyle/>
            <a:p>
              <a:endParaRPr lang="da-DK"/>
            </a:p>
          </p:txBody>
        </p:sp>
        <p:sp>
          <p:nvSpPr>
            <p:cNvPr id="24592" name="_s45060"/>
            <p:cNvSpPr>
              <a:spLocks noChangeArrowheads="1"/>
            </p:cNvSpPr>
            <p:nvPr/>
          </p:nvSpPr>
          <p:spPr bwMode="auto">
            <a:xfrm>
              <a:off x="2251" y="1526"/>
              <a:ext cx="1215" cy="1215"/>
            </a:xfrm>
            <a:prstGeom prst="rect">
              <a:avLst/>
            </a:prstGeom>
            <a:noFill/>
            <a:ln w="9525">
              <a:noFill/>
              <a:miter lim="800000"/>
              <a:headEnd/>
              <a:tailEnd/>
            </a:ln>
          </p:spPr>
          <p:txBody>
            <a:bodyPr wrap="none" lIns="0" tIns="0" rIns="0" bIns="0" anchor="ctr">
              <a:prstTxWarp prst="textNoShape">
                <a:avLst/>
              </a:prstTxWarp>
            </a:bodyPr>
            <a:lstStyle/>
            <a:p>
              <a:pPr algn="ctr"/>
              <a:r>
                <a:rPr lang="da-DK" sz="2400" i="1">
                  <a:solidFill>
                    <a:schemeClr val="accent1"/>
                  </a:solidFill>
                  <a:latin typeface="Calibri" pitchFamily="-65" charset="0"/>
                </a:rPr>
                <a:t>ACTION</a:t>
              </a:r>
              <a:endParaRPr lang="en-US" sz="2400" i="1">
                <a:solidFill>
                  <a:schemeClr val="accent1"/>
                </a:solidFill>
                <a:latin typeface="Calibri" pitchFamily="-65" charset="0"/>
              </a:endParaRPr>
            </a:p>
          </p:txBody>
        </p:sp>
        <p:sp>
          <p:nvSpPr>
            <p:cNvPr id="24593" name="Text Box 5"/>
            <p:cNvSpPr txBox="1">
              <a:spLocks noChangeArrowheads="1"/>
            </p:cNvSpPr>
            <p:nvPr/>
          </p:nvSpPr>
          <p:spPr bwMode="auto">
            <a:xfrm>
              <a:off x="2675" y="1225"/>
              <a:ext cx="489" cy="168"/>
            </a:xfrm>
            <a:prstGeom prst="rect">
              <a:avLst/>
            </a:prstGeom>
            <a:noFill/>
            <a:ln w="9525">
              <a:noFill/>
              <a:miter lim="800000"/>
              <a:headEnd/>
              <a:tailEnd/>
            </a:ln>
          </p:spPr>
          <p:txBody>
            <a:bodyPr>
              <a:prstTxWarp prst="textNoShape">
                <a:avLst/>
              </a:prstTxWarp>
              <a:spAutoFit/>
            </a:bodyPr>
            <a:lstStyle/>
            <a:p>
              <a:pPr>
                <a:spcBef>
                  <a:spcPct val="50000"/>
                </a:spcBef>
              </a:pPr>
              <a:r>
                <a:rPr lang="da-DK" sz="2000">
                  <a:latin typeface="Calibri" pitchFamily="-65" charset="0"/>
                </a:rPr>
                <a:t>Viden</a:t>
              </a:r>
              <a:endParaRPr lang="en-US" sz="2000"/>
            </a:p>
          </p:txBody>
        </p:sp>
      </p:grpSp>
      <p:sp>
        <p:nvSpPr>
          <p:cNvPr id="45062" name="AutoShape 6"/>
          <p:cNvSpPr>
            <a:spLocks noChangeArrowheads="1"/>
          </p:cNvSpPr>
          <p:nvPr/>
        </p:nvSpPr>
        <p:spPr bwMode="auto">
          <a:xfrm>
            <a:off x="3492500" y="2276475"/>
            <a:ext cx="2159000" cy="1871663"/>
          </a:xfrm>
          <a:prstGeom prst="triangle">
            <a:avLst>
              <a:gd name="adj" fmla="val 50000"/>
            </a:avLst>
          </a:prstGeom>
          <a:solidFill>
            <a:srgbClr val="00FFFF"/>
          </a:solidFill>
          <a:ln w="9525">
            <a:solidFill>
              <a:schemeClr val="tx1"/>
            </a:solidFill>
            <a:miter lim="800000"/>
            <a:headEnd/>
            <a:tailEnd/>
          </a:ln>
        </p:spPr>
        <p:txBody>
          <a:bodyPr wrap="none" anchor="ctr">
            <a:prstTxWarp prst="textNoShape">
              <a:avLst/>
            </a:prstTxWarp>
          </a:bodyPr>
          <a:lstStyle/>
          <a:p>
            <a:endParaRPr lang="en-US"/>
          </a:p>
        </p:txBody>
      </p:sp>
      <p:sp>
        <p:nvSpPr>
          <p:cNvPr id="45063" name="Text Box 7"/>
          <p:cNvSpPr txBox="1">
            <a:spLocks noChangeArrowheads="1"/>
          </p:cNvSpPr>
          <p:nvPr/>
        </p:nvSpPr>
        <p:spPr bwMode="auto">
          <a:xfrm>
            <a:off x="3708400" y="5661025"/>
            <a:ext cx="1654175"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da-DK" sz="2000">
                <a:latin typeface="Calibri" pitchFamily="-65" charset="0"/>
              </a:rPr>
              <a:t>Handling</a:t>
            </a:r>
            <a:endParaRPr lang="en-US" sz="2000"/>
          </a:p>
        </p:txBody>
      </p:sp>
      <p:sp>
        <p:nvSpPr>
          <p:cNvPr id="21510" name="Text Box 10"/>
          <p:cNvSpPr txBox="1">
            <a:spLocks noChangeArrowheads="1"/>
          </p:cNvSpPr>
          <p:nvPr/>
        </p:nvSpPr>
        <p:spPr bwMode="auto">
          <a:xfrm>
            <a:off x="5148263" y="4149725"/>
            <a:ext cx="3095625" cy="396875"/>
          </a:xfrm>
          <a:prstGeom prst="rect">
            <a:avLst/>
          </a:prstGeom>
          <a:noFill/>
          <a:ln w="9525">
            <a:noFill/>
            <a:miter lim="800000"/>
            <a:headEnd/>
            <a:tailEnd/>
          </a:ln>
        </p:spPr>
        <p:txBody>
          <a:bodyPr>
            <a:prstTxWarp prst="textNoShape">
              <a:avLst/>
            </a:prstTxWarp>
            <a:spAutoFit/>
          </a:bodyPr>
          <a:lstStyle/>
          <a:p>
            <a:pPr>
              <a:spcBef>
                <a:spcPct val="50000"/>
              </a:spcBef>
            </a:pPr>
            <a:r>
              <a:rPr lang="da-DK" sz="2000">
                <a:latin typeface="Calibri" pitchFamily="-65" charset="0"/>
              </a:rPr>
              <a:t>Færdigheder/kompetencer</a:t>
            </a:r>
            <a:endParaRPr lang="en-US" sz="2000">
              <a:latin typeface="Calibri" pitchFamily="-65" charset="0"/>
            </a:endParaRPr>
          </a:p>
        </p:txBody>
      </p:sp>
      <p:sp>
        <p:nvSpPr>
          <p:cNvPr id="21511" name="Rectangle 11"/>
          <p:cNvSpPr>
            <a:spLocks noChangeArrowheads="1"/>
          </p:cNvSpPr>
          <p:nvPr/>
        </p:nvSpPr>
        <p:spPr bwMode="auto">
          <a:xfrm>
            <a:off x="2124075" y="4076700"/>
            <a:ext cx="2376488" cy="396875"/>
          </a:xfrm>
          <a:prstGeom prst="rect">
            <a:avLst/>
          </a:prstGeom>
          <a:noFill/>
          <a:ln w="9525">
            <a:noFill/>
            <a:miter lim="800000"/>
            <a:headEnd/>
            <a:tailEnd/>
          </a:ln>
        </p:spPr>
        <p:txBody>
          <a:bodyPr>
            <a:prstTxWarp prst="textNoShape">
              <a:avLst/>
            </a:prstTxWarp>
            <a:spAutoFit/>
          </a:bodyPr>
          <a:lstStyle/>
          <a:p>
            <a:pPr algn="ctr"/>
            <a:r>
              <a:rPr lang="en-US" sz="2000">
                <a:latin typeface="Calibri" pitchFamily="-65" charset="0"/>
              </a:rPr>
              <a:t>Værdier/Holdninger</a:t>
            </a:r>
          </a:p>
        </p:txBody>
      </p:sp>
      <p:pic>
        <p:nvPicPr>
          <p:cNvPr id="21512" name="Picture 12" descr="family-mom-and-dad-3c-t-shirts_design"/>
          <p:cNvPicPr>
            <a:picLocks noChangeAspect="1" noChangeArrowheads="1"/>
          </p:cNvPicPr>
          <p:nvPr/>
        </p:nvPicPr>
        <p:blipFill>
          <a:blip r:embed="rId3"/>
          <a:srcRect/>
          <a:stretch>
            <a:fillRect/>
          </a:stretch>
        </p:blipFill>
        <p:spPr bwMode="auto">
          <a:xfrm>
            <a:off x="4211638" y="2781300"/>
            <a:ext cx="700087" cy="1296988"/>
          </a:xfrm>
          <a:prstGeom prst="rect">
            <a:avLst/>
          </a:prstGeom>
          <a:noFill/>
          <a:ln w="9525">
            <a:noFill/>
            <a:miter lim="800000"/>
            <a:headEnd/>
            <a:tailEnd/>
          </a:ln>
        </p:spPr>
      </p:pic>
      <p:sp>
        <p:nvSpPr>
          <p:cNvPr id="21513" name="Oval 13"/>
          <p:cNvSpPr>
            <a:spLocks noChangeArrowheads="1"/>
          </p:cNvSpPr>
          <p:nvPr/>
        </p:nvSpPr>
        <p:spPr bwMode="auto">
          <a:xfrm>
            <a:off x="2484438" y="1412875"/>
            <a:ext cx="4176712" cy="4176713"/>
          </a:xfrm>
          <a:prstGeom prst="ellipse">
            <a:avLst/>
          </a:prstGeom>
          <a:noFill/>
          <a:ln w="31750">
            <a:solidFill>
              <a:srgbClr val="339966"/>
            </a:solidFill>
            <a:round/>
            <a:headEnd/>
            <a:tailEnd/>
          </a:ln>
        </p:spPr>
        <p:txBody>
          <a:bodyPr wrap="none" anchor="ctr">
            <a:prstTxWarp prst="textNoShape">
              <a:avLst/>
            </a:prstTxWarp>
          </a:bodyPr>
          <a:lstStyle/>
          <a:p>
            <a:endParaRPr lang="en-US"/>
          </a:p>
        </p:txBody>
      </p:sp>
      <p:sp>
        <p:nvSpPr>
          <p:cNvPr id="21514" name="AutoShape 14"/>
          <p:cNvSpPr>
            <a:spLocks noChangeArrowheads="1"/>
          </p:cNvSpPr>
          <p:nvPr/>
        </p:nvSpPr>
        <p:spPr bwMode="auto">
          <a:xfrm>
            <a:off x="4140200" y="5229225"/>
            <a:ext cx="976313" cy="485775"/>
          </a:xfrm>
          <a:prstGeom prst="rightArrow">
            <a:avLst>
              <a:gd name="adj1" fmla="val 50000"/>
              <a:gd name="adj2" fmla="val 50245"/>
            </a:avLst>
          </a:prstGeom>
          <a:solidFill>
            <a:srgbClr val="008000"/>
          </a:solidFill>
          <a:ln w="9525">
            <a:solidFill>
              <a:schemeClr val="tx1"/>
            </a:solidFill>
            <a:miter lim="800000"/>
            <a:headEnd/>
            <a:tailEnd/>
          </a:ln>
        </p:spPr>
        <p:txBody>
          <a:bodyPr wrap="none" anchor="ctr">
            <a:prstTxWarp prst="textNoShape">
              <a:avLst/>
            </a:prstTxWarp>
          </a:bodyPr>
          <a:lstStyle/>
          <a:p>
            <a:endParaRPr lang="en-US"/>
          </a:p>
        </p:txBody>
      </p:sp>
      <p:sp>
        <p:nvSpPr>
          <p:cNvPr id="24586" name="Text Box 15"/>
          <p:cNvSpPr txBox="1">
            <a:spLocks noChangeArrowheads="1"/>
          </p:cNvSpPr>
          <p:nvPr/>
        </p:nvSpPr>
        <p:spPr bwMode="auto">
          <a:xfrm>
            <a:off x="611188" y="5589588"/>
            <a:ext cx="2881312" cy="517525"/>
          </a:xfrm>
          <a:prstGeom prst="rect">
            <a:avLst/>
          </a:prstGeom>
          <a:noFill/>
          <a:ln w="9525">
            <a:noFill/>
            <a:miter lim="800000"/>
            <a:headEnd/>
            <a:tailEnd/>
          </a:ln>
        </p:spPr>
        <p:txBody>
          <a:bodyPr>
            <a:prstTxWarp prst="textNoShape">
              <a:avLst/>
            </a:prstTxWarp>
            <a:spAutoFit/>
          </a:bodyPr>
          <a:lstStyle/>
          <a:p>
            <a:pPr>
              <a:spcBef>
                <a:spcPct val="50000"/>
              </a:spcBef>
            </a:pPr>
            <a:r>
              <a:rPr lang="da-DK" sz="1400" i="1">
                <a:latin typeface="Calibri" pitchFamily="-65" charset="0"/>
              </a:rPr>
              <a:t>Fig: Udviklet af MLR, Institut for Menneskerettigheder</a:t>
            </a:r>
            <a:endParaRPr lang="en-US" sz="1400" i="1">
              <a:latin typeface="Calibri" pitchFamily="-65" charset="0"/>
            </a:endParaRPr>
          </a:p>
        </p:txBody>
      </p:sp>
      <p:sp>
        <p:nvSpPr>
          <p:cNvPr id="21517" name="Text Box 18"/>
          <p:cNvSpPr txBox="1">
            <a:spLocks noChangeArrowheads="1"/>
          </p:cNvSpPr>
          <p:nvPr/>
        </p:nvSpPr>
        <p:spPr bwMode="auto">
          <a:xfrm rot="13147328" flipH="1">
            <a:off x="2312988" y="419100"/>
            <a:ext cx="733425" cy="3462338"/>
          </a:xfrm>
          <a:prstGeom prst="rect">
            <a:avLst/>
          </a:prstGeom>
          <a:noFill/>
          <a:ln w="9525">
            <a:noFill/>
            <a:miter lim="800000"/>
            <a:headEnd/>
            <a:tailEnd/>
          </a:ln>
        </p:spPr>
        <p:txBody>
          <a:bodyPr vert="eaVert">
            <a:prstTxWarp prst="textNoShape">
              <a:avLst/>
            </a:prstTxWarp>
            <a:spAutoFit/>
          </a:bodyPr>
          <a:lstStyle/>
          <a:p>
            <a:pPr algn="ctr">
              <a:spcBef>
                <a:spcPct val="50000"/>
              </a:spcBef>
            </a:pPr>
            <a:r>
              <a:rPr lang="da-DK">
                <a:solidFill>
                  <a:srgbClr val="008000"/>
                </a:solidFill>
              </a:rPr>
              <a:t>Læringsmiljø og  Læringsmetoder</a:t>
            </a:r>
            <a:endParaRPr lang="en-US"/>
          </a:p>
        </p:txBody>
      </p:sp>
      <p:sp>
        <p:nvSpPr>
          <p:cNvPr id="24588" name="Text Box 19"/>
          <p:cNvSpPr txBox="1">
            <a:spLocks noChangeArrowheads="1"/>
          </p:cNvSpPr>
          <p:nvPr/>
        </p:nvSpPr>
        <p:spPr bwMode="auto">
          <a:xfrm>
            <a:off x="0" y="981075"/>
            <a:ext cx="3600450" cy="427038"/>
          </a:xfrm>
          <a:prstGeom prst="rect">
            <a:avLst/>
          </a:prstGeom>
          <a:noFill/>
          <a:ln w="9525">
            <a:noFill/>
            <a:miter lim="800000"/>
            <a:headEnd/>
            <a:tailEnd/>
          </a:ln>
        </p:spPr>
        <p:txBody>
          <a:bodyPr>
            <a:prstTxWarp prst="textNoShape">
              <a:avLst/>
            </a:prstTxWarp>
            <a:spAutoFit/>
          </a:bodyPr>
          <a:lstStyle/>
          <a:p>
            <a:pPr algn="ctr">
              <a:spcBef>
                <a:spcPct val="50000"/>
              </a:spcBef>
            </a:pPr>
            <a:r>
              <a:rPr lang="da-DK" sz="2200">
                <a:latin typeface="Calibri" pitchFamily="-65" charset="0"/>
              </a:rPr>
              <a:t>LÆRINGSDIMENSIONER</a:t>
            </a:r>
            <a:endParaRPr lang="en-US" sz="2200">
              <a:latin typeface="Calibri" pitchFamily="-65" charset="0"/>
            </a:endParaRPr>
          </a:p>
        </p:txBody>
      </p:sp>
      <p:sp>
        <p:nvSpPr>
          <p:cNvPr id="24589" name="Slide Number Placeholder 2"/>
          <p:cNvSpPr>
            <a:spLocks noGrp="1"/>
          </p:cNvSpPr>
          <p:nvPr>
            <p:ph type="sldNum" sz="quarter" idx="11"/>
          </p:nvPr>
        </p:nvSpPr>
        <p:spPr bwMode="auto">
          <a:noFill/>
          <a:ln>
            <a:miter lim="800000"/>
            <a:headEnd/>
            <a:tailEnd/>
          </a:ln>
        </p:spPr>
        <p:txBody>
          <a:bodyPr/>
          <a:lstStyle/>
          <a:p>
            <a:fld id="{C0FAEDAA-94CF-FA4E-967F-BB1EF5E22444}" type="slidenum">
              <a:rPr lang="da-DK">
                <a:solidFill>
                  <a:schemeClr val="tx1"/>
                </a:solidFill>
                <a:latin typeface="Calibri" pitchFamily="-65" charset="0"/>
                <a:ea typeface="ＭＳ Ｐゴシック" pitchFamily="-65" charset="-128"/>
                <a:cs typeface="ＭＳ Ｐゴシック" pitchFamily="-65" charset="-128"/>
              </a:rPr>
              <a:pPr/>
              <a:t>5</a:t>
            </a:fld>
            <a:endParaRPr lang="da-DK">
              <a:solidFill>
                <a:schemeClr val="tx1"/>
              </a:solidFill>
              <a:latin typeface="Calibri" pitchFamily="-65" charset="0"/>
              <a:ea typeface="ＭＳ Ｐゴシック" pitchFamily="-65" charset="-128"/>
              <a:cs typeface="ＭＳ Ｐゴシック" pitchFamily="-65" charset="-128"/>
            </a:endParaRPr>
          </a:p>
        </p:txBody>
      </p:sp>
      <p:sp>
        <p:nvSpPr>
          <p:cNvPr id="24590" name="Titel 1"/>
          <p:cNvSpPr>
            <a:spLocks noGrp="1"/>
          </p:cNvSpPr>
          <p:nvPr>
            <p:ph type="title" idx="4294967295"/>
          </p:nvPr>
        </p:nvSpPr>
        <p:spPr>
          <a:xfrm>
            <a:off x="168275" y="4763"/>
            <a:ext cx="7775575" cy="1143000"/>
          </a:xfrm>
        </p:spPr>
        <p:txBody>
          <a:bodyPr/>
          <a:lstStyle/>
          <a:p>
            <a:r>
              <a:rPr lang="da-DK" sz="3200">
                <a:ea typeface="ＭＳ Ｐゴシック" pitchFamily="-65" charset="-128"/>
                <a:cs typeface="ＭＳ Ｐゴシック" pitchFamily="-65" charset="-128"/>
              </a:rPr>
              <a:t>HVAD ER MEDBORGER UNDERVISNING?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62"/>
                                        </p:tgtEl>
                                        <p:attrNameLst>
                                          <p:attrName>style.visibility</p:attrName>
                                        </p:attrNameLst>
                                      </p:cBhvr>
                                      <p:to>
                                        <p:strVal val="visible"/>
                                      </p:to>
                                    </p:set>
                                    <p:anim calcmode="lin" valueType="num">
                                      <p:cBhvr additive="base">
                                        <p:cTn id="15" dur="500" fill="hold"/>
                                        <p:tgtEl>
                                          <p:spTgt spid="45062"/>
                                        </p:tgtEl>
                                        <p:attrNameLst>
                                          <p:attrName>ppt_x</p:attrName>
                                        </p:attrNameLst>
                                      </p:cBhvr>
                                      <p:tavLst>
                                        <p:tav tm="0">
                                          <p:val>
                                            <p:strVal val="#ppt_x"/>
                                          </p:val>
                                        </p:tav>
                                        <p:tav tm="100000">
                                          <p:val>
                                            <p:strVal val="#ppt_x"/>
                                          </p:val>
                                        </p:tav>
                                      </p:tavLst>
                                    </p:anim>
                                    <p:anim calcmode="lin" valueType="num">
                                      <p:cBhvr additive="base">
                                        <p:cTn id="16" dur="500" fill="hold"/>
                                        <p:tgtEl>
                                          <p:spTgt spid="45062"/>
                                        </p:tgtEl>
                                        <p:attrNameLst>
                                          <p:attrName>ppt_y</p:attrName>
                                        </p:attrNameLst>
                                      </p:cBhvr>
                                      <p:tavLst>
                                        <p:tav tm="0">
                                          <p:val>
                                            <p:strVal val="1+#ppt_h/2"/>
                                          </p:val>
                                        </p:tav>
                                        <p:tav tm="100000">
                                          <p:val>
                                            <p:strVal val="#ppt_y"/>
                                          </p:val>
                                        </p:tav>
                                      </p:tavLst>
                                    </p:anim>
                                  </p:childTnLst>
                                </p:cTn>
                              </p:par>
                              <p:par>
                                <p:cTn id="17" presetID="1" presetClass="entr" presetSubtype="0" fill="hold" grpId="0" nodeType="withEffect">
                                  <p:stCondLst>
                                    <p:cond delay="0"/>
                                  </p:stCondLst>
                                  <p:childTnLst>
                                    <p:set>
                                      <p:cBhvr>
                                        <p:cTn id="18" dur="1" fill="hold">
                                          <p:stCondLst>
                                            <p:cond delay="0"/>
                                          </p:stCondLst>
                                        </p:cTn>
                                        <p:tgtEl>
                                          <p:spTgt spid="215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5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63"/>
                                        </p:tgtEl>
                                        <p:attrNameLst>
                                          <p:attrName>style.visibility</p:attrName>
                                        </p:attrNameLst>
                                      </p:cBhvr>
                                      <p:to>
                                        <p:strVal val="visible"/>
                                      </p:to>
                                    </p:set>
                                    <p:anim calcmode="lin" valueType="num">
                                      <p:cBhvr additive="base">
                                        <p:cTn id="25" dur="500" fill="hold"/>
                                        <p:tgtEl>
                                          <p:spTgt spid="45063"/>
                                        </p:tgtEl>
                                        <p:attrNameLst>
                                          <p:attrName>ppt_x</p:attrName>
                                        </p:attrNameLst>
                                      </p:cBhvr>
                                      <p:tavLst>
                                        <p:tav tm="0">
                                          <p:val>
                                            <p:strVal val="#ppt_x"/>
                                          </p:val>
                                        </p:tav>
                                        <p:tav tm="100000">
                                          <p:val>
                                            <p:strVal val="#ppt_x"/>
                                          </p:val>
                                        </p:tav>
                                      </p:tavLst>
                                    </p:anim>
                                    <p:anim calcmode="lin" valueType="num">
                                      <p:cBhvr additive="base">
                                        <p:cTn id="26" dur="500" fill="hold"/>
                                        <p:tgtEl>
                                          <p:spTgt spid="45063"/>
                                        </p:tgtEl>
                                        <p:attrNameLst>
                                          <p:attrName>ppt_y</p:attrName>
                                        </p:attrNameLst>
                                      </p:cBhvr>
                                      <p:tavLst>
                                        <p:tav tm="0">
                                          <p:val>
                                            <p:strVal val="1+#ppt_h/2"/>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215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5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2" grpId="0"/>
      <p:bldP spid="45062" grpId="0" animBg="1"/>
      <p:bldP spid="45063" grpId="0"/>
      <p:bldP spid="21510" grpId="0"/>
      <p:bldP spid="21511" grpId="0"/>
      <p:bldP spid="21513" grpId="0" animBg="1"/>
      <p:bldP spid="21514" grpId="0" animBg="1"/>
      <p:bldP spid="2151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Oval 3"/>
          <p:cNvSpPr/>
          <p:nvPr/>
        </p:nvSpPr>
        <p:spPr>
          <a:xfrm>
            <a:off x="1403350" y="5192713"/>
            <a:ext cx="6192838" cy="10937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a:defRPr/>
            </a:pPr>
            <a:endParaRPr lang="da-DK">
              <a:solidFill>
                <a:srgbClr val="FFFFFF"/>
              </a:solidFill>
              <a:ea typeface="ＭＳ Ｐゴシック" pitchFamily="-1" charset="-128"/>
              <a:cs typeface="ＭＳ Ｐゴシック" pitchFamily="-1" charset="-128"/>
            </a:endParaRPr>
          </a:p>
        </p:txBody>
      </p:sp>
      <p:sp>
        <p:nvSpPr>
          <p:cNvPr id="26627" name="Rectangle 2"/>
          <p:cNvSpPr>
            <a:spLocks noGrp="1"/>
          </p:cNvSpPr>
          <p:nvPr>
            <p:ph type="title"/>
          </p:nvPr>
        </p:nvSpPr>
        <p:spPr/>
        <p:txBody>
          <a:bodyPr/>
          <a:lstStyle/>
          <a:p>
            <a:r>
              <a:rPr lang="da-DK" sz="3200">
                <a:ea typeface="ＭＳ Ｐゴシック" pitchFamily="-65" charset="-128"/>
                <a:cs typeface="ＭＳ Ｐゴシック" pitchFamily="-65" charset="-128"/>
              </a:rPr>
              <a:t>HVORFOR ARBEJDE MED MEDBORGERUNDERVISNING?</a:t>
            </a:r>
            <a:endParaRPr lang="en-US" sz="3200">
              <a:ea typeface="ＭＳ Ｐゴシック" pitchFamily="-65" charset="-128"/>
              <a:cs typeface="ＭＳ Ｐゴシック" pitchFamily="-65" charset="-128"/>
            </a:endParaRPr>
          </a:p>
        </p:txBody>
      </p:sp>
      <p:sp>
        <p:nvSpPr>
          <p:cNvPr id="47107" name="Rectangle 3"/>
          <p:cNvSpPr>
            <a:spLocks noGrp="1"/>
          </p:cNvSpPr>
          <p:nvPr>
            <p:ph type="body" idx="1"/>
          </p:nvPr>
        </p:nvSpPr>
        <p:spPr>
          <a:xfrm>
            <a:off x="755650" y="1773238"/>
            <a:ext cx="7632700" cy="3419475"/>
          </a:xfrm>
        </p:spPr>
        <p:txBody>
          <a:bodyPr/>
          <a:lstStyle/>
          <a:p>
            <a:pPr marL="609600" indent="-609600">
              <a:buFont typeface="Arial" pitchFamily="-65" charset="0"/>
              <a:buAutoNum type="arabicPeriod"/>
            </a:pPr>
            <a:r>
              <a:rPr lang="da-DK" sz="2000">
                <a:ea typeface="ＭＳ Ｐゴシック" pitchFamily="-65" charset="-128"/>
                <a:cs typeface="ＭＳ Ｐゴシック" pitchFamily="-65" charset="-128"/>
              </a:rPr>
              <a:t>Medborgerundervisning er en vigtig del af folkeskolens formål: </a:t>
            </a:r>
          </a:p>
          <a:p>
            <a:pPr marL="990600" lvl="1" indent="-533400"/>
            <a:r>
              <a:rPr lang="en-US" sz="1600" i="1">
                <a:ea typeface="ＭＳ Ｐゴシック" pitchFamily="-65" charset="-128"/>
              </a:rPr>
              <a:t>1 Stk. 3. Folkeskolen skal forberede eleverne til deltagelse, medansvar, rettigheder og pligter i et samfund med frihed og folkestyre. Skolens virke skal derfor være præget af åndsfrihed, ligeværd og demokrati.</a:t>
            </a:r>
          </a:p>
          <a:p>
            <a:pPr marL="990600" lvl="1" indent="-533400"/>
            <a:endParaRPr lang="da-DK" sz="1600" i="1">
              <a:ea typeface="ＭＳ Ｐゴシック" pitchFamily="-65" charset="-128"/>
            </a:endParaRPr>
          </a:p>
          <a:p>
            <a:pPr marL="609600" indent="-609600">
              <a:buFont typeface="Arial" pitchFamily="-65" charset="0"/>
              <a:buAutoNum type="arabicPeriod"/>
            </a:pPr>
            <a:r>
              <a:rPr lang="da-DK" sz="2000">
                <a:ea typeface="ＭＳ Ｐゴシック" pitchFamily="-65" charset="-128"/>
                <a:cs typeface="ＭＳ Ｐゴシック" pitchFamily="-65" charset="-128"/>
              </a:rPr>
              <a:t>Medborgerundervisning gør det muligt at arbejde struktureret og helhedsorienteret med elevernes trivsel, klasse-fællesskabet og inklusion af udsatte </a:t>
            </a:r>
            <a:r>
              <a:rPr lang="da-DK" sz="2000" smtClean="0">
                <a:ea typeface="ＭＳ Ｐゴシック" pitchFamily="-65" charset="-128"/>
                <a:cs typeface="ＭＳ Ｐゴシック" pitchFamily="-65" charset="-128"/>
              </a:rPr>
              <a:t>grupper</a:t>
            </a:r>
          </a:p>
          <a:p>
            <a:pPr marL="609600" indent="-609600">
              <a:buFont typeface="Arial" pitchFamily="-65" charset="0"/>
              <a:buNone/>
            </a:pPr>
            <a:endParaRPr lang="da-DK" sz="800">
              <a:ea typeface="ＭＳ Ｐゴシック" pitchFamily="-65" charset="-128"/>
              <a:cs typeface="ＭＳ Ｐゴシック" pitchFamily="-65" charset="-128"/>
            </a:endParaRPr>
          </a:p>
          <a:p>
            <a:pPr marL="609600" indent="-609600">
              <a:buFont typeface="Arial" pitchFamily="-65" charset="0"/>
              <a:buAutoNum type="arabicPeriod" startAt="3"/>
            </a:pPr>
            <a:r>
              <a:rPr lang="da-DK" sz="2000">
                <a:ea typeface="ＭＳ Ｐゴシック" pitchFamily="-65" charset="-128"/>
                <a:cs typeface="ＭＳ Ｐゴシック" pitchFamily="-65" charset="-128"/>
              </a:rPr>
              <a:t>Medborgerundervisning styrker elevdemokratiet og elevernes evner til at tage medansvar og handle som </a:t>
            </a:r>
            <a:r>
              <a:rPr lang="da-DK" sz="2000" smtClean="0">
                <a:ea typeface="ＭＳ Ｐゴシック" pitchFamily="-65" charset="-128"/>
                <a:cs typeface="ＭＳ Ｐゴシック" pitchFamily="-65" charset="-128"/>
              </a:rPr>
              <a:t>medborgere</a:t>
            </a:r>
          </a:p>
          <a:p>
            <a:pPr marL="609600" indent="-609600">
              <a:buFont typeface="Arial" pitchFamily="-65" charset="0"/>
              <a:buAutoNum type="arabicPeriod" startAt="3"/>
            </a:pPr>
            <a:endParaRPr lang="da-DK" sz="2000">
              <a:ea typeface="ＭＳ Ｐゴシック" pitchFamily="-65" charset="-128"/>
              <a:cs typeface="ＭＳ Ｐゴシック" pitchFamily="-65" charset="-128"/>
            </a:endParaRPr>
          </a:p>
        </p:txBody>
      </p:sp>
      <p:sp>
        <p:nvSpPr>
          <p:cNvPr id="26629" name="Slide Number Placeholder 1"/>
          <p:cNvSpPr>
            <a:spLocks noGrp="1"/>
          </p:cNvSpPr>
          <p:nvPr>
            <p:ph type="sldNum" sz="quarter" idx="11"/>
          </p:nvPr>
        </p:nvSpPr>
        <p:spPr bwMode="auto">
          <a:noFill/>
          <a:ln>
            <a:miter lim="800000"/>
            <a:headEnd/>
            <a:tailEnd/>
          </a:ln>
        </p:spPr>
        <p:txBody>
          <a:bodyPr/>
          <a:lstStyle/>
          <a:p>
            <a:fld id="{1B63ECE4-4367-494C-A824-6545313CF7D6}" type="slidenum">
              <a:rPr lang="da-DK">
                <a:solidFill>
                  <a:schemeClr val="tx1"/>
                </a:solidFill>
                <a:latin typeface="Calibri" pitchFamily="-65" charset="0"/>
                <a:ea typeface="ＭＳ Ｐゴシック" pitchFamily="-65" charset="-128"/>
                <a:cs typeface="ＭＳ Ｐゴシック" pitchFamily="-65" charset="-128"/>
              </a:rPr>
              <a:pPr/>
              <a:t>6</a:t>
            </a:fld>
            <a:endParaRPr lang="da-DK">
              <a:solidFill>
                <a:schemeClr val="tx1"/>
              </a:solidFill>
              <a:latin typeface="Calibri" pitchFamily="-65" charset="0"/>
              <a:ea typeface="ＭＳ Ｐゴシック" pitchFamily="-65" charset="-128"/>
              <a:cs typeface="ＭＳ Ｐゴシック" pitchFamily="-65" charset="-128"/>
            </a:endParaRPr>
          </a:p>
        </p:txBody>
      </p:sp>
      <p:sp>
        <p:nvSpPr>
          <p:cNvPr id="3" name="TextBox 2"/>
          <p:cNvSpPr txBox="1">
            <a:spLocks noChangeArrowheads="1"/>
          </p:cNvSpPr>
          <p:nvPr/>
        </p:nvSpPr>
        <p:spPr bwMode="auto">
          <a:xfrm>
            <a:off x="1890713" y="5373688"/>
            <a:ext cx="5472112" cy="646112"/>
          </a:xfrm>
          <a:prstGeom prst="rect">
            <a:avLst/>
          </a:prstGeom>
          <a:noFill/>
          <a:ln w="9525">
            <a:noFill/>
            <a:miter lim="800000"/>
            <a:headEnd/>
            <a:tailEnd/>
          </a:ln>
        </p:spPr>
        <p:txBody>
          <a:bodyPr>
            <a:prstTxWarp prst="textNoShape">
              <a:avLst/>
            </a:prstTxWarp>
            <a:spAutoFit/>
          </a:bodyPr>
          <a:lstStyle/>
          <a:p>
            <a:r>
              <a:rPr lang="da-DK" b="1" i="1">
                <a:solidFill>
                  <a:schemeClr val="bg1"/>
                </a:solidFill>
              </a:rPr>
              <a:t>Hvordan kan vi bruge medborgerundervisning på vores skole, i vores klasser og i elevrådet</a:t>
            </a:r>
            <a:r>
              <a:rPr lang="da-DK" b="1">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anim calcmode="lin" valueType="num">
                                      <p:cBhvr additive="base">
                                        <p:cTn id="11" dur="5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7107">
                                            <p:txEl>
                                              <p:pRg st="3" end="3"/>
                                            </p:txEl>
                                          </p:spTgt>
                                        </p:tgtEl>
                                        <p:attrNameLst>
                                          <p:attrName>style.visibility</p:attrName>
                                        </p:attrNameLst>
                                      </p:cBhvr>
                                      <p:to>
                                        <p:strVal val="visible"/>
                                      </p:to>
                                    </p:set>
                                    <p:anim calcmode="lin" valueType="num">
                                      <p:cBhvr additive="base">
                                        <p:cTn id="17"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7107">
                                            <p:txEl>
                                              <p:pRg st="5" end="5"/>
                                            </p:txEl>
                                          </p:spTgt>
                                        </p:tgtEl>
                                        <p:attrNameLst>
                                          <p:attrName>style.visibility</p:attrName>
                                        </p:attrNameLst>
                                      </p:cBhvr>
                                      <p:to>
                                        <p:strVal val="visible"/>
                                      </p:to>
                                    </p:set>
                                    <p:anim calcmode="lin" valueType="num">
                                      <p:cBhvr additive="base">
                                        <p:cTn id="23"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1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1"/>
          </p:nvPr>
        </p:nvSpPr>
        <p:spPr bwMode="auto">
          <a:noFill/>
          <a:ln>
            <a:miter lim="800000"/>
            <a:headEnd/>
            <a:tailEnd/>
          </a:ln>
        </p:spPr>
        <p:txBody>
          <a:bodyPr/>
          <a:lstStyle/>
          <a:p>
            <a:fld id="{3136D78C-E4F1-2040-8B3D-7A16ABAEB685}" type="slidenum">
              <a:rPr lang="da-DK">
                <a:solidFill>
                  <a:schemeClr val="tx1"/>
                </a:solidFill>
                <a:latin typeface="Calibri" pitchFamily="-65" charset="0"/>
                <a:ea typeface="ＭＳ Ｐゴシック" pitchFamily="-65" charset="-128"/>
                <a:cs typeface="ＭＳ Ｐゴシック" pitchFamily="-65" charset="-128"/>
              </a:rPr>
              <a:pPr/>
              <a:t>7</a:t>
            </a:fld>
            <a:endParaRPr lang="da-DK">
              <a:solidFill>
                <a:schemeClr val="tx1"/>
              </a:solidFill>
              <a:latin typeface="Calibri" pitchFamily="-65" charset="0"/>
              <a:ea typeface="ＭＳ Ｐゴシック" pitchFamily="-65" charset="-128"/>
              <a:cs typeface="ＭＳ Ｐゴシック" pitchFamily="-65" charset="-128"/>
            </a:endParaRPr>
          </a:p>
        </p:txBody>
      </p:sp>
      <p:sp>
        <p:nvSpPr>
          <p:cNvPr id="28675" name="Titel 1"/>
          <p:cNvSpPr>
            <a:spLocks noGrp="1"/>
          </p:cNvSpPr>
          <p:nvPr>
            <p:ph type="title" idx="4294967295"/>
          </p:nvPr>
        </p:nvSpPr>
        <p:spPr>
          <a:xfrm>
            <a:off x="468313" y="0"/>
            <a:ext cx="7056437" cy="1052513"/>
          </a:xfrm>
        </p:spPr>
        <p:txBody>
          <a:bodyPr/>
          <a:lstStyle/>
          <a:p>
            <a:r>
              <a:rPr lang="da-DK" sz="3200">
                <a:ea typeface="ＭＳ Ｐゴシック" pitchFamily="-65" charset="-128"/>
                <a:cs typeface="ＭＳ Ｐゴシック" pitchFamily="-65" charset="-128"/>
              </a:rPr>
              <a:t>MEDBORGER VÆRKTØJSKASSEN</a:t>
            </a:r>
          </a:p>
        </p:txBody>
      </p:sp>
      <p:sp>
        <p:nvSpPr>
          <p:cNvPr id="28676" name="Pladsholder til indhold 2"/>
          <p:cNvSpPr>
            <a:spLocks noGrp="1"/>
          </p:cNvSpPr>
          <p:nvPr>
            <p:ph idx="4294967295"/>
          </p:nvPr>
        </p:nvSpPr>
        <p:spPr>
          <a:xfrm>
            <a:off x="323850" y="989013"/>
            <a:ext cx="7651750" cy="1296987"/>
          </a:xfrm>
        </p:spPr>
        <p:txBody>
          <a:bodyPr/>
          <a:lstStyle/>
          <a:p>
            <a:r>
              <a:rPr lang="da-DK" sz="2000">
                <a:ea typeface="ＭＳ Ｐゴシック" pitchFamily="-65" charset="-128"/>
                <a:cs typeface="ＭＳ Ｐゴシック" pitchFamily="-65" charset="-128"/>
              </a:rPr>
              <a:t>Let tilgængelige og håndgribelige værktøjer til mellemtrinnet</a:t>
            </a:r>
          </a:p>
          <a:p>
            <a:r>
              <a:rPr lang="da-DK" sz="2000">
                <a:ea typeface="ＭＳ Ｐゴシック" pitchFamily="-65" charset="-128"/>
                <a:cs typeface="ＭＳ Ｐゴシック" pitchFamily="-65" charset="-128"/>
              </a:rPr>
              <a:t>Kræver ikke lang tids forberedelse</a:t>
            </a:r>
          </a:p>
          <a:p>
            <a:r>
              <a:rPr lang="da-DK" sz="2000">
                <a:ea typeface="ＭＳ Ｐゴシック" pitchFamily="-65" charset="-128"/>
                <a:cs typeface="ＭＳ Ｐゴシック" pitchFamily="-65" charset="-128"/>
              </a:rPr>
              <a:t>Fleksibelt – kan bruges i flere fag, i elevrådet, til lærermøder osv.</a:t>
            </a:r>
          </a:p>
        </p:txBody>
      </p:sp>
      <p:sp>
        <p:nvSpPr>
          <p:cNvPr id="28677" name="Tekstboks 3"/>
          <p:cNvSpPr txBox="1">
            <a:spLocks noChangeArrowheads="1"/>
          </p:cNvSpPr>
          <p:nvPr/>
        </p:nvSpPr>
        <p:spPr bwMode="auto">
          <a:xfrm>
            <a:off x="611188" y="2463800"/>
            <a:ext cx="2174875" cy="4165600"/>
          </a:xfrm>
          <a:prstGeom prst="rect">
            <a:avLst/>
          </a:prstGeom>
          <a:solidFill>
            <a:srgbClr val="BF8947"/>
          </a:solidFill>
          <a:ln w="9525">
            <a:noFill/>
            <a:miter lim="800000"/>
            <a:headEnd/>
            <a:tailEnd/>
          </a:ln>
        </p:spPr>
        <p:txBody>
          <a:bodyPr>
            <a:prstTxWarp prst="textNoShape">
              <a:avLst/>
            </a:prstTxWarp>
            <a:spAutoFit/>
          </a:bodyPr>
          <a:lstStyle/>
          <a:p>
            <a:pPr algn="ctr"/>
            <a:r>
              <a:rPr lang="da-DK" sz="2400">
                <a:latin typeface="Calibri" pitchFamily="-65" charset="0"/>
              </a:rPr>
              <a:t>Bygger på viden og erfaringer</a:t>
            </a:r>
          </a:p>
          <a:p>
            <a:pPr algn="ctr"/>
            <a:endParaRPr lang="da-DK" sz="800">
              <a:latin typeface="Calibri" pitchFamily="-65" charset="0"/>
            </a:endParaRPr>
          </a:p>
          <a:p>
            <a:pPr>
              <a:buFontTx/>
              <a:buChar char="•"/>
            </a:pPr>
            <a:r>
              <a:rPr lang="da-DK" sz="2000">
                <a:latin typeface="Calibri" pitchFamily="-65" charset="0"/>
              </a:rPr>
              <a:t> Analyse af </a:t>
            </a:r>
          </a:p>
          <a:p>
            <a:r>
              <a:rPr lang="da-DK" sz="2000">
                <a:latin typeface="Calibri" pitchFamily="-65" charset="0"/>
              </a:rPr>
              <a:t> - forskning </a:t>
            </a:r>
          </a:p>
          <a:p>
            <a:r>
              <a:rPr lang="da-DK" sz="2000">
                <a:latin typeface="Calibri" pitchFamily="-65" charset="0"/>
              </a:rPr>
              <a:t> - best practise</a:t>
            </a:r>
          </a:p>
          <a:p>
            <a:endParaRPr lang="da-DK" sz="800">
              <a:latin typeface="Calibri" pitchFamily="-65" charset="0"/>
            </a:endParaRPr>
          </a:p>
          <a:p>
            <a:pPr>
              <a:buFontTx/>
              <a:buChar char="•"/>
            </a:pPr>
            <a:r>
              <a:rPr lang="da-DK" sz="2000">
                <a:latin typeface="Calibri" pitchFamily="-65" charset="0"/>
              </a:rPr>
              <a:t> 5 skoler fra Brøndby og Herlev har deltaget i  udviklings-workshops og afprøvet materialet på deres skoler</a:t>
            </a:r>
          </a:p>
        </p:txBody>
      </p:sp>
      <p:sp>
        <p:nvSpPr>
          <p:cNvPr id="28678" name="Tekstboks 4"/>
          <p:cNvSpPr txBox="1">
            <a:spLocks noChangeArrowheads="1"/>
          </p:cNvSpPr>
          <p:nvPr/>
        </p:nvSpPr>
        <p:spPr bwMode="auto">
          <a:xfrm>
            <a:off x="3733800" y="2397125"/>
            <a:ext cx="5240338" cy="4308475"/>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da-DK" sz="2200" b="1">
                <a:latin typeface="Calibri" pitchFamily="-65" charset="0"/>
              </a:rPr>
              <a:t>Materialet består af 3 Mapper og en plakat</a:t>
            </a:r>
            <a:br>
              <a:rPr lang="da-DK" sz="2200" b="1">
                <a:latin typeface="Calibri" pitchFamily="-65" charset="0"/>
              </a:rPr>
            </a:br>
            <a:endParaRPr lang="da-DK" sz="2800">
              <a:latin typeface="Calibri" pitchFamily="-65" charset="0"/>
            </a:endParaRPr>
          </a:p>
          <a:p>
            <a:pPr algn="ctr"/>
            <a:endParaRPr lang="da-DK" sz="2800">
              <a:latin typeface="Verdana" pitchFamily="-65" charset="0"/>
            </a:endParaRPr>
          </a:p>
          <a:p>
            <a:pPr algn="ctr"/>
            <a:endParaRPr lang="da-DK" sz="2800">
              <a:latin typeface="Verdana" pitchFamily="-65" charset="0"/>
            </a:endParaRPr>
          </a:p>
          <a:p>
            <a:pPr algn="ctr"/>
            <a:endParaRPr lang="da-DK" sz="2800">
              <a:latin typeface="Verdana" pitchFamily="-65" charset="0"/>
            </a:endParaRPr>
          </a:p>
          <a:p>
            <a:pPr algn="ctr"/>
            <a:endParaRPr lang="da-DK" sz="2800">
              <a:latin typeface="Verdana" pitchFamily="-65" charset="0"/>
            </a:endParaRPr>
          </a:p>
          <a:p>
            <a:pPr algn="ctr"/>
            <a:endParaRPr lang="da-DK" sz="2800">
              <a:latin typeface="Verdana" pitchFamily="-65" charset="0"/>
            </a:endParaRPr>
          </a:p>
          <a:p>
            <a:pPr algn="ctr"/>
            <a:endParaRPr lang="da-DK" sz="2800">
              <a:latin typeface="Verdana" pitchFamily="-65" charset="0"/>
            </a:endParaRPr>
          </a:p>
          <a:p>
            <a:pPr algn="ctr"/>
            <a:endParaRPr lang="da-DK" sz="2800">
              <a:latin typeface="Verdana" pitchFamily="-65" charset="0"/>
            </a:endParaRPr>
          </a:p>
          <a:p>
            <a:pPr algn="ctr"/>
            <a:endParaRPr lang="da-DK" sz="2800">
              <a:latin typeface="Verdana" pitchFamily="-65" charset="0"/>
            </a:endParaRPr>
          </a:p>
        </p:txBody>
      </p:sp>
      <p:sp>
        <p:nvSpPr>
          <p:cNvPr id="28679" name="Højrepil 8"/>
          <p:cNvSpPr>
            <a:spLocks noChangeArrowheads="1"/>
          </p:cNvSpPr>
          <p:nvPr/>
        </p:nvSpPr>
        <p:spPr bwMode="auto">
          <a:xfrm>
            <a:off x="2792413" y="4233863"/>
            <a:ext cx="889000" cy="596900"/>
          </a:xfrm>
          <a:prstGeom prst="rightArrow">
            <a:avLst>
              <a:gd name="adj1" fmla="val 50000"/>
              <a:gd name="adj2" fmla="val 49997"/>
            </a:avLst>
          </a:prstGeom>
          <a:solidFill>
            <a:schemeClr val="bg2"/>
          </a:solidFill>
          <a:ln w="9525">
            <a:solidFill>
              <a:schemeClr val="tx1"/>
            </a:solidFill>
            <a:round/>
            <a:headEnd/>
            <a:tailEnd/>
          </a:ln>
        </p:spPr>
        <p:txBody>
          <a:bodyPr>
            <a:prstTxWarp prst="textNoShape">
              <a:avLst/>
            </a:prstTxWarp>
          </a:bodyPr>
          <a:lstStyle/>
          <a:p>
            <a:pPr algn="ctr"/>
            <a:endParaRPr lang="en-US" sz="2800">
              <a:latin typeface="Verdana" pitchFamily="-65" charset="0"/>
            </a:endParaRPr>
          </a:p>
        </p:txBody>
      </p:sp>
      <p:pic>
        <p:nvPicPr>
          <p:cNvPr id="28680" name="Picture 11" descr="Medborger værktøjskasse forsider"/>
          <p:cNvPicPr>
            <a:picLocks noChangeAspect="1" noChangeArrowheads="1"/>
          </p:cNvPicPr>
          <p:nvPr/>
        </p:nvPicPr>
        <p:blipFill>
          <a:blip r:embed="rId3"/>
          <a:srcRect/>
          <a:stretch>
            <a:fillRect/>
          </a:stretch>
        </p:blipFill>
        <p:spPr bwMode="auto">
          <a:xfrm>
            <a:off x="3784600" y="2997200"/>
            <a:ext cx="497840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1"/>
          </p:nvPr>
        </p:nvSpPr>
        <p:spPr bwMode="auto">
          <a:noFill/>
          <a:ln>
            <a:miter lim="800000"/>
            <a:headEnd/>
            <a:tailEnd/>
          </a:ln>
        </p:spPr>
        <p:txBody>
          <a:bodyPr/>
          <a:lstStyle/>
          <a:p>
            <a:fld id="{D421C4B4-7868-6C40-A43C-9160E115275A}" type="slidenum">
              <a:rPr lang="da-DK">
                <a:solidFill>
                  <a:schemeClr val="tx1"/>
                </a:solidFill>
                <a:latin typeface="Calibri" pitchFamily="-65" charset="0"/>
                <a:ea typeface="ＭＳ Ｐゴシック" pitchFamily="-65" charset="-128"/>
                <a:cs typeface="ＭＳ Ｐゴシック" pitchFamily="-65" charset="-128"/>
              </a:rPr>
              <a:pPr/>
              <a:t>8</a:t>
            </a:fld>
            <a:endParaRPr lang="da-DK">
              <a:solidFill>
                <a:schemeClr val="tx1"/>
              </a:solidFill>
              <a:latin typeface="Calibri" pitchFamily="-65" charset="0"/>
              <a:ea typeface="ＭＳ Ｐゴシック" pitchFamily="-65" charset="-128"/>
              <a:cs typeface="ＭＳ Ｐゴシック" pitchFamily="-65" charset="-128"/>
            </a:endParaRPr>
          </a:p>
        </p:txBody>
      </p:sp>
      <p:sp>
        <p:nvSpPr>
          <p:cNvPr id="30723" name="Titel 1"/>
          <p:cNvSpPr>
            <a:spLocks noGrp="1"/>
          </p:cNvSpPr>
          <p:nvPr>
            <p:ph type="title" idx="4294967295"/>
          </p:nvPr>
        </p:nvSpPr>
        <p:spPr>
          <a:xfrm>
            <a:off x="468313" y="0"/>
            <a:ext cx="7715250" cy="1143000"/>
          </a:xfrm>
        </p:spPr>
        <p:txBody>
          <a:bodyPr/>
          <a:lstStyle/>
          <a:p>
            <a:r>
              <a:rPr lang="da-DK" sz="3600">
                <a:ea typeface="ＭＳ Ｐゴシック" pitchFamily="-65" charset="-128"/>
                <a:cs typeface="ＭＳ Ｐゴシック" pitchFamily="-65" charset="-128"/>
              </a:rPr>
              <a:t>MEDBORGER VÆRKTØJSKASSEN </a:t>
            </a:r>
            <a:br>
              <a:rPr lang="da-DK" sz="3600">
                <a:ea typeface="ＭＳ Ｐゴシック" pitchFamily="-65" charset="-128"/>
                <a:cs typeface="ＭＳ Ｐゴシック" pitchFamily="-65" charset="-128"/>
              </a:rPr>
            </a:br>
            <a:r>
              <a:rPr lang="da-DK" sz="2400">
                <a:ea typeface="ＭＳ Ｐゴシック" pitchFamily="-65" charset="-128"/>
                <a:cs typeface="ＭＳ Ｐゴシック" pitchFamily="-65" charset="-128"/>
              </a:rPr>
              <a:t>Tre værktøjer til forskellige behov</a:t>
            </a:r>
          </a:p>
        </p:txBody>
      </p:sp>
      <p:pic>
        <p:nvPicPr>
          <p:cNvPr id="30724" name="Picture 8"/>
          <p:cNvPicPr>
            <a:picLocks noChangeAspect="1" noChangeArrowheads="1"/>
          </p:cNvPicPr>
          <p:nvPr/>
        </p:nvPicPr>
        <p:blipFill>
          <a:blip r:embed="rId3"/>
          <a:srcRect/>
          <a:stretch>
            <a:fillRect/>
          </a:stretch>
        </p:blipFill>
        <p:spPr bwMode="auto">
          <a:xfrm>
            <a:off x="250825" y="1169988"/>
            <a:ext cx="2246313" cy="5370512"/>
          </a:xfrm>
          <a:prstGeom prst="rect">
            <a:avLst/>
          </a:prstGeom>
          <a:noFill/>
          <a:ln w="9525">
            <a:noFill/>
            <a:miter lim="800000"/>
            <a:headEnd/>
            <a:tailEnd/>
          </a:ln>
        </p:spPr>
      </p:pic>
      <p:sp>
        <p:nvSpPr>
          <p:cNvPr id="25609" name="Text Box 9"/>
          <p:cNvSpPr txBox="1">
            <a:spLocks noChangeArrowheads="1"/>
          </p:cNvSpPr>
          <p:nvPr/>
        </p:nvSpPr>
        <p:spPr bwMode="auto">
          <a:xfrm>
            <a:off x="2627313" y="1268413"/>
            <a:ext cx="6156325" cy="1584325"/>
          </a:xfrm>
          <a:prstGeom prst="rect">
            <a:avLst/>
          </a:prstGeom>
          <a:noFill/>
          <a:ln w="9525">
            <a:noFill/>
            <a:miter lim="800000"/>
            <a:headEnd/>
            <a:tailEnd/>
          </a:ln>
        </p:spPr>
        <p:txBody>
          <a:bodyPr tIns="91440" bIns="91440">
            <a:prstTxWarp prst="textNoShape">
              <a:avLst/>
            </a:prstTxWarp>
          </a:bodyPr>
          <a:lstStyle/>
          <a:p>
            <a:pPr>
              <a:spcAft>
                <a:spcPts val="600"/>
              </a:spcAft>
            </a:pPr>
            <a:r>
              <a:rPr lang="en-US" altLang="ko-KR" b="1">
                <a:solidFill>
                  <a:srgbClr val="1D1D1D"/>
                </a:solidFill>
                <a:latin typeface="Calibri" pitchFamily="-65" charset="0"/>
                <a:ea typeface="Batang" pitchFamily="18" charset="-127"/>
                <a:cs typeface="Batang" pitchFamily="18" charset="-127"/>
              </a:rPr>
              <a:t>MedborgerLæringsforløb</a:t>
            </a:r>
          </a:p>
          <a:p>
            <a:pPr>
              <a:spcAft>
                <a:spcPts val="600"/>
              </a:spcAft>
            </a:pPr>
            <a:r>
              <a:rPr lang="en-US" altLang="ko-KR">
                <a:solidFill>
                  <a:srgbClr val="1D1D1D"/>
                </a:solidFill>
                <a:latin typeface="Calibri" pitchFamily="-65" charset="0"/>
                <a:ea typeface="Batang" pitchFamily="18" charset="-127"/>
                <a:cs typeface="Batang" pitchFamily="18" charset="-127"/>
              </a:rPr>
              <a:t>- Planlæg og gennemfør læringsforløb i klassen.</a:t>
            </a:r>
          </a:p>
          <a:p>
            <a:pPr>
              <a:spcAft>
                <a:spcPts val="600"/>
              </a:spcAft>
            </a:pPr>
            <a:r>
              <a:rPr lang="en-US" altLang="ko-KR">
                <a:solidFill>
                  <a:srgbClr val="1D1D1D"/>
                </a:solidFill>
                <a:latin typeface="Calibri" pitchFamily="-65" charset="0"/>
                <a:ea typeface="Batang" pitchFamily="18" charset="-127"/>
                <a:cs typeface="Batang" pitchFamily="18" charset="-127"/>
              </a:rPr>
              <a:t>Materialet består af: En elastikmappe med lærervejledning, lærerark og aktivitetskatalog med 26 undervisningsaktiviteter.</a:t>
            </a:r>
          </a:p>
          <a:p>
            <a:endParaRPr lang="en-US">
              <a:latin typeface="Calibri" pitchFamily="-65" charset="0"/>
            </a:endParaRPr>
          </a:p>
        </p:txBody>
      </p:sp>
      <p:sp>
        <p:nvSpPr>
          <p:cNvPr id="25610" name="Text Box 10"/>
          <p:cNvSpPr txBox="1">
            <a:spLocks noChangeArrowheads="1"/>
          </p:cNvSpPr>
          <p:nvPr/>
        </p:nvSpPr>
        <p:spPr bwMode="auto">
          <a:xfrm>
            <a:off x="2555875" y="2971800"/>
            <a:ext cx="5832475" cy="1582738"/>
          </a:xfrm>
          <a:prstGeom prst="rect">
            <a:avLst/>
          </a:prstGeom>
          <a:noFill/>
          <a:ln w="9525">
            <a:noFill/>
            <a:miter lim="800000"/>
            <a:headEnd/>
            <a:tailEnd/>
          </a:ln>
        </p:spPr>
        <p:txBody>
          <a:bodyPr tIns="91440" bIns="91440">
            <a:prstTxWarp prst="textNoShape">
              <a:avLst/>
            </a:prstTxWarp>
          </a:bodyPr>
          <a:lstStyle/>
          <a:p>
            <a:pPr>
              <a:spcAft>
                <a:spcPts val="600"/>
              </a:spcAft>
            </a:pPr>
            <a:r>
              <a:rPr lang="en-US" altLang="ko-KR" b="1">
                <a:solidFill>
                  <a:srgbClr val="1D1D1D"/>
                </a:solidFill>
                <a:latin typeface="Calibri" pitchFamily="-65" charset="0"/>
                <a:ea typeface="Batang" pitchFamily="18" charset="-127"/>
                <a:cs typeface="Batang" pitchFamily="18" charset="-127"/>
              </a:rPr>
              <a:t>MedborgerHjulet</a:t>
            </a:r>
            <a:r>
              <a:rPr lang="en-US" altLang="ko-KR">
                <a:solidFill>
                  <a:srgbClr val="1D1D1D"/>
                </a:solidFill>
                <a:latin typeface="Calibri" pitchFamily="-65" charset="0"/>
                <a:ea typeface="Batang" pitchFamily="18" charset="-127"/>
                <a:cs typeface="Batang" pitchFamily="18" charset="-127"/>
              </a:rPr>
              <a:t> </a:t>
            </a:r>
            <a:endParaRPr lang="en-US" altLang="ko-KR">
              <a:solidFill>
                <a:srgbClr val="1D1D1D"/>
              </a:solidFill>
              <a:latin typeface="Calibri" pitchFamily="-65" charset="0"/>
              <a:ea typeface="MS Gothic" pitchFamily="49" charset="-128"/>
              <a:cs typeface="MS Gothic" pitchFamily="49" charset="-128"/>
            </a:endParaRPr>
          </a:p>
          <a:p>
            <a:pPr>
              <a:spcAft>
                <a:spcPts val="600"/>
              </a:spcAft>
            </a:pPr>
            <a:r>
              <a:rPr lang="en-US" altLang="ko-KR">
                <a:solidFill>
                  <a:srgbClr val="1D1D1D"/>
                </a:solidFill>
                <a:latin typeface="Calibri" pitchFamily="-65" charset="0"/>
                <a:ea typeface="Batang" pitchFamily="18" charset="-127"/>
                <a:cs typeface="Batang" pitchFamily="18" charset="-127"/>
              </a:rPr>
              <a:t>- Inddrag eleverne i demokratiske processer. </a:t>
            </a:r>
          </a:p>
          <a:p>
            <a:pPr>
              <a:spcAft>
                <a:spcPts val="600"/>
              </a:spcAft>
            </a:pPr>
            <a:r>
              <a:rPr lang="en-US" altLang="ko-KR">
                <a:solidFill>
                  <a:srgbClr val="1D1D1D"/>
                </a:solidFill>
                <a:latin typeface="Calibri" pitchFamily="-65" charset="0"/>
                <a:ea typeface="Batang" pitchFamily="18" charset="-127"/>
                <a:cs typeface="Batang" pitchFamily="18" charset="-127"/>
              </a:rPr>
              <a:t>Materialet består af: En elastikmappe med lærervejledning, lærerark, elevark og 5 stk. plakater.</a:t>
            </a:r>
            <a:endParaRPr lang="en-US">
              <a:latin typeface="Calibri" pitchFamily="-65" charset="0"/>
            </a:endParaRPr>
          </a:p>
        </p:txBody>
      </p:sp>
      <p:sp>
        <p:nvSpPr>
          <p:cNvPr id="25611" name="Text Box 11"/>
          <p:cNvSpPr txBox="1">
            <a:spLocks noChangeArrowheads="1"/>
          </p:cNvSpPr>
          <p:nvPr/>
        </p:nvSpPr>
        <p:spPr bwMode="auto">
          <a:xfrm>
            <a:off x="2627313" y="4724400"/>
            <a:ext cx="5689600" cy="1728788"/>
          </a:xfrm>
          <a:prstGeom prst="rect">
            <a:avLst/>
          </a:prstGeom>
          <a:noFill/>
          <a:ln w="9525">
            <a:noFill/>
            <a:miter lim="800000"/>
            <a:headEnd/>
            <a:tailEnd/>
          </a:ln>
        </p:spPr>
        <p:txBody>
          <a:bodyPr tIns="91440" bIns="91440">
            <a:prstTxWarp prst="textNoShape">
              <a:avLst/>
            </a:prstTxWarp>
          </a:bodyPr>
          <a:lstStyle/>
          <a:p>
            <a:pPr>
              <a:spcAft>
                <a:spcPts val="600"/>
              </a:spcAft>
            </a:pPr>
            <a:r>
              <a:rPr lang="en-US" altLang="ko-KR" b="1">
                <a:solidFill>
                  <a:srgbClr val="1D1D1D"/>
                </a:solidFill>
                <a:latin typeface="Calibri" pitchFamily="-65" charset="0"/>
                <a:ea typeface="Batang" pitchFamily="18" charset="-127"/>
                <a:cs typeface="Batang" pitchFamily="18" charset="-127"/>
              </a:rPr>
              <a:t>MedborgerLæringsmiljø</a:t>
            </a:r>
            <a:endParaRPr lang="en-US" altLang="ko-KR">
              <a:solidFill>
                <a:srgbClr val="1D1D1D"/>
              </a:solidFill>
              <a:latin typeface="Calibri" pitchFamily="-65" charset="0"/>
              <a:ea typeface="MS Gothic" pitchFamily="49" charset="-128"/>
              <a:cs typeface="MS Gothic" pitchFamily="49" charset="-128"/>
            </a:endParaRPr>
          </a:p>
          <a:p>
            <a:pPr>
              <a:spcAft>
                <a:spcPts val="600"/>
              </a:spcAft>
            </a:pPr>
            <a:r>
              <a:rPr lang="en-US" altLang="ko-KR">
                <a:solidFill>
                  <a:srgbClr val="1D1D1D"/>
                </a:solidFill>
                <a:latin typeface="Calibri" pitchFamily="-65" charset="0"/>
                <a:ea typeface="Batang" pitchFamily="18" charset="-127"/>
                <a:cs typeface="Batang" pitchFamily="18" charset="-127"/>
              </a:rPr>
              <a:t>- Få fælles fodslag om medborgerundervisning i lærerteamet. </a:t>
            </a:r>
          </a:p>
          <a:p>
            <a:pPr>
              <a:spcAft>
                <a:spcPts val="600"/>
              </a:spcAft>
            </a:pPr>
            <a:r>
              <a:rPr lang="en-US" altLang="ko-KR">
                <a:solidFill>
                  <a:srgbClr val="1D1D1D"/>
                </a:solidFill>
                <a:latin typeface="Calibri" pitchFamily="-65" charset="0"/>
                <a:ea typeface="Batang" pitchFamily="18" charset="-127"/>
                <a:cs typeface="Batang" pitchFamily="18" charset="-127"/>
              </a:rPr>
              <a:t>Materialet består af: En elastikmappe med mødeguide og lærerark.</a:t>
            </a:r>
            <a:endParaRPr lang="en-US">
              <a:latin typeface="Calibri" pitchFamily="-65"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9"/>
                                        </p:tgtEl>
                                        <p:attrNameLst>
                                          <p:attrName>style.visibility</p:attrName>
                                        </p:attrNameLst>
                                      </p:cBhvr>
                                      <p:to>
                                        <p:strVal val="visible"/>
                                      </p:to>
                                    </p:set>
                                    <p:anim calcmode="lin" valueType="num">
                                      <p:cBhvr additive="base">
                                        <p:cTn id="7" dur="500" fill="hold"/>
                                        <p:tgtEl>
                                          <p:spTgt spid="25609"/>
                                        </p:tgtEl>
                                        <p:attrNameLst>
                                          <p:attrName>ppt_x</p:attrName>
                                        </p:attrNameLst>
                                      </p:cBhvr>
                                      <p:tavLst>
                                        <p:tav tm="0">
                                          <p:val>
                                            <p:strVal val="#ppt_x"/>
                                          </p:val>
                                        </p:tav>
                                        <p:tav tm="100000">
                                          <p:val>
                                            <p:strVal val="#ppt_x"/>
                                          </p:val>
                                        </p:tav>
                                      </p:tavLst>
                                    </p:anim>
                                    <p:anim calcmode="lin" valueType="num">
                                      <p:cBhvr additive="base">
                                        <p:cTn id="8"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10"/>
                                        </p:tgtEl>
                                        <p:attrNameLst>
                                          <p:attrName>style.visibility</p:attrName>
                                        </p:attrNameLst>
                                      </p:cBhvr>
                                      <p:to>
                                        <p:strVal val="visible"/>
                                      </p:to>
                                    </p:set>
                                    <p:anim calcmode="lin" valueType="num">
                                      <p:cBhvr additive="base">
                                        <p:cTn id="13" dur="500" fill="hold"/>
                                        <p:tgtEl>
                                          <p:spTgt spid="25610"/>
                                        </p:tgtEl>
                                        <p:attrNameLst>
                                          <p:attrName>ppt_x</p:attrName>
                                        </p:attrNameLst>
                                      </p:cBhvr>
                                      <p:tavLst>
                                        <p:tav tm="0">
                                          <p:val>
                                            <p:strVal val="#ppt_x"/>
                                          </p:val>
                                        </p:tav>
                                        <p:tav tm="100000">
                                          <p:val>
                                            <p:strVal val="#ppt_x"/>
                                          </p:val>
                                        </p:tav>
                                      </p:tavLst>
                                    </p:anim>
                                    <p:anim calcmode="lin" valueType="num">
                                      <p:cBhvr additive="base">
                                        <p:cTn id="14" dur="500" fill="hold"/>
                                        <p:tgtEl>
                                          <p:spTgt spid="2561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11"/>
                                        </p:tgtEl>
                                        <p:attrNameLst>
                                          <p:attrName>style.visibility</p:attrName>
                                        </p:attrNameLst>
                                      </p:cBhvr>
                                      <p:to>
                                        <p:strVal val="visible"/>
                                      </p:to>
                                    </p:set>
                                    <p:anim calcmode="lin" valueType="num">
                                      <p:cBhvr additive="base">
                                        <p:cTn id="19" dur="500" fill="hold"/>
                                        <p:tgtEl>
                                          <p:spTgt spid="25611"/>
                                        </p:tgtEl>
                                        <p:attrNameLst>
                                          <p:attrName>ppt_x</p:attrName>
                                        </p:attrNameLst>
                                      </p:cBhvr>
                                      <p:tavLst>
                                        <p:tav tm="0">
                                          <p:val>
                                            <p:strVal val="#ppt_x"/>
                                          </p:val>
                                        </p:tav>
                                        <p:tav tm="100000">
                                          <p:val>
                                            <p:strVal val="#ppt_x"/>
                                          </p:val>
                                        </p:tav>
                                      </p:tavLst>
                                    </p:anim>
                                    <p:anim calcmode="lin" valueType="num">
                                      <p:cBhvr additive="base">
                                        <p:cTn id="20" dur="500" fill="hold"/>
                                        <p:tgtEl>
                                          <p:spTgt spid="25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9" grpId="0"/>
      <p:bldP spid="25610" grpId="0"/>
      <p:bldP spid="25611"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4" descr="vaerktoej2"/>
          <p:cNvPicPr>
            <a:picLocks noChangeAspect="1" noChangeArrowheads="1"/>
          </p:cNvPicPr>
          <p:nvPr/>
        </p:nvPicPr>
        <p:blipFill>
          <a:blip r:embed="rId3"/>
          <a:srcRect/>
          <a:stretch>
            <a:fillRect/>
          </a:stretch>
        </p:blipFill>
        <p:spPr bwMode="auto">
          <a:xfrm>
            <a:off x="609600" y="2362200"/>
            <a:ext cx="3201988" cy="2133600"/>
          </a:xfrm>
          <a:prstGeom prst="rect">
            <a:avLst/>
          </a:prstGeom>
          <a:noFill/>
          <a:ln w="9525">
            <a:noFill/>
            <a:miter lim="800000"/>
            <a:headEnd/>
            <a:tailEnd/>
          </a:ln>
        </p:spPr>
      </p:pic>
      <p:sp>
        <p:nvSpPr>
          <p:cNvPr id="32771" name="Titel 1"/>
          <p:cNvSpPr>
            <a:spLocks noGrp="1"/>
          </p:cNvSpPr>
          <p:nvPr>
            <p:ph type="title"/>
          </p:nvPr>
        </p:nvSpPr>
        <p:spPr>
          <a:xfrm>
            <a:off x="468313" y="196850"/>
            <a:ext cx="7715250" cy="1143000"/>
          </a:xfrm>
        </p:spPr>
        <p:txBody>
          <a:bodyPr/>
          <a:lstStyle/>
          <a:p>
            <a:r>
              <a:rPr lang="da-DK" sz="3200">
                <a:ea typeface="ＭＳ Ｐゴシック" pitchFamily="-65" charset="-128"/>
                <a:cs typeface="ＭＳ Ｐゴシック" pitchFamily="-65" charset="-128"/>
              </a:rPr>
              <a:t>ERFARINGER MED MEDBORGER UNDERVISNING</a:t>
            </a:r>
            <a:r>
              <a:rPr lang="da-DK">
                <a:ea typeface="ＭＳ Ｐゴシック" pitchFamily="-65" charset="-128"/>
                <a:cs typeface="ＭＳ Ｐゴシック" pitchFamily="-65" charset="-128"/>
              </a:rPr>
              <a:t> </a:t>
            </a:r>
          </a:p>
        </p:txBody>
      </p:sp>
      <p:sp>
        <p:nvSpPr>
          <p:cNvPr id="32772" name="Titel 1"/>
          <p:cNvSpPr>
            <a:spLocks/>
          </p:cNvSpPr>
          <p:nvPr/>
        </p:nvSpPr>
        <p:spPr bwMode="auto">
          <a:xfrm>
            <a:off x="-533400" y="1524000"/>
            <a:ext cx="7715250" cy="287338"/>
          </a:xfrm>
          <a:prstGeom prst="rect">
            <a:avLst/>
          </a:prstGeom>
          <a:noFill/>
          <a:ln w="9525">
            <a:noFill/>
            <a:miter lim="800000"/>
            <a:headEnd/>
            <a:tailEnd/>
          </a:ln>
        </p:spPr>
        <p:txBody>
          <a:bodyPr anchor="ctr">
            <a:prstTxWarp prst="textNoShape">
              <a:avLst/>
            </a:prstTxWarp>
          </a:bodyPr>
          <a:lstStyle/>
          <a:p>
            <a:pPr algn="ctr" eaLnBrk="0" hangingPunct="0"/>
            <a:r>
              <a:rPr lang="da-DK" sz="2400">
                <a:latin typeface="Calibri" pitchFamily="-65" charset="0"/>
              </a:rPr>
              <a:t>Erfaringer fra pilotskoler i Herlev og Brøndby:</a:t>
            </a:r>
          </a:p>
        </p:txBody>
      </p:sp>
      <p:sp>
        <p:nvSpPr>
          <p:cNvPr id="32773" name="TextBox 1"/>
          <p:cNvSpPr txBox="1">
            <a:spLocks noChangeArrowheads="1"/>
          </p:cNvSpPr>
          <p:nvPr/>
        </p:nvSpPr>
        <p:spPr bwMode="auto">
          <a:xfrm>
            <a:off x="533400" y="5181600"/>
            <a:ext cx="3505200" cy="1200150"/>
          </a:xfrm>
          <a:prstGeom prst="rect">
            <a:avLst/>
          </a:prstGeom>
          <a:noFill/>
          <a:ln w="9525">
            <a:noFill/>
            <a:miter lim="800000"/>
            <a:headEnd/>
            <a:tailEnd/>
          </a:ln>
        </p:spPr>
        <p:txBody>
          <a:bodyPr>
            <a:prstTxWarp prst="textNoShape">
              <a:avLst/>
            </a:prstTxWarp>
            <a:spAutoFit/>
          </a:bodyPr>
          <a:lstStyle/>
          <a:p>
            <a:r>
              <a:rPr lang="da-DK" b="1">
                <a:latin typeface="Calibri" pitchFamily="-65" charset="0"/>
              </a:rPr>
              <a:t>MedborgerHjulet:</a:t>
            </a:r>
          </a:p>
          <a:p>
            <a:pPr>
              <a:buFont typeface="Arial" pitchFamily="-65" charset="0"/>
              <a:buChar char="•"/>
            </a:pPr>
            <a:r>
              <a:rPr lang="da-DK">
                <a:latin typeface="Calibri" pitchFamily="-65" charset="0"/>
              </a:rPr>
              <a:t> Ansvar for orden i klasselokalet</a:t>
            </a:r>
          </a:p>
          <a:p>
            <a:pPr>
              <a:buFont typeface="Arial" pitchFamily="-65" charset="0"/>
              <a:buChar char="•"/>
            </a:pPr>
            <a:r>
              <a:rPr lang="da-DK">
                <a:latin typeface="Calibri" pitchFamily="-65" charset="0"/>
              </a:rPr>
              <a:t> Initiativ til klatrevæg </a:t>
            </a:r>
          </a:p>
          <a:p>
            <a:pPr>
              <a:buFont typeface="Arial" pitchFamily="-65" charset="0"/>
              <a:buChar char="•"/>
            </a:pPr>
            <a:r>
              <a:rPr lang="da-DK">
                <a:latin typeface="Calibri" pitchFamily="-65" charset="0"/>
              </a:rPr>
              <a:t> Struktur på elevrådsmøderne</a:t>
            </a:r>
          </a:p>
        </p:txBody>
      </p:sp>
      <p:sp>
        <p:nvSpPr>
          <p:cNvPr id="32774" name="TextBox 7"/>
          <p:cNvSpPr txBox="1">
            <a:spLocks noChangeArrowheads="1"/>
          </p:cNvSpPr>
          <p:nvPr/>
        </p:nvSpPr>
        <p:spPr bwMode="auto">
          <a:xfrm>
            <a:off x="4114800" y="5181600"/>
            <a:ext cx="5105400" cy="923925"/>
          </a:xfrm>
          <a:prstGeom prst="rect">
            <a:avLst/>
          </a:prstGeom>
          <a:noFill/>
          <a:ln w="9525">
            <a:noFill/>
            <a:miter lim="800000"/>
            <a:headEnd/>
            <a:tailEnd/>
          </a:ln>
        </p:spPr>
        <p:txBody>
          <a:bodyPr>
            <a:prstTxWarp prst="textNoShape">
              <a:avLst/>
            </a:prstTxWarp>
            <a:spAutoFit/>
          </a:bodyPr>
          <a:lstStyle/>
          <a:p>
            <a:r>
              <a:rPr lang="da-DK" b="1">
                <a:latin typeface="Calibri" pitchFamily="-65" charset="0"/>
              </a:rPr>
              <a:t>MedborgerForløb:</a:t>
            </a:r>
          </a:p>
          <a:p>
            <a:pPr>
              <a:buFont typeface="Arial" pitchFamily="-65" charset="0"/>
              <a:buChar char="•"/>
            </a:pPr>
            <a:r>
              <a:rPr lang="da-DK">
                <a:latin typeface="Calibri" pitchFamily="-65" charset="0"/>
              </a:rPr>
              <a:t> Byg en by - inklusion på hele mellemtrinnet</a:t>
            </a:r>
          </a:p>
          <a:p>
            <a:pPr>
              <a:buFont typeface="Arial" pitchFamily="-65" charset="0"/>
              <a:buChar char="•"/>
            </a:pPr>
            <a:r>
              <a:rPr lang="da-DK">
                <a:latin typeface="Calibri" pitchFamily="-65" charset="0"/>
              </a:rPr>
              <a:t> Klassediversitet repræsenteret i blomsterbuketten</a:t>
            </a:r>
          </a:p>
        </p:txBody>
      </p:sp>
      <p:pic>
        <p:nvPicPr>
          <p:cNvPr id="32775" name="Billede 9" descr="Buket.jpg"/>
          <p:cNvPicPr>
            <a:picLocks noChangeAspect="1"/>
          </p:cNvPicPr>
          <p:nvPr/>
        </p:nvPicPr>
        <p:blipFill>
          <a:blip r:embed="rId4"/>
          <a:srcRect/>
          <a:stretch>
            <a:fillRect/>
          </a:stretch>
        </p:blipFill>
        <p:spPr bwMode="auto">
          <a:xfrm>
            <a:off x="5334000" y="2336800"/>
            <a:ext cx="2133600" cy="284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UK[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Powerpoint_template_UK[1]</Template>
  <TotalTime>5362</TotalTime>
  <Words>2619</Words>
  <Application>Microsoft Macintosh PowerPoint</Application>
  <PresentationFormat>Skærmshow (4:3)</PresentationFormat>
  <Paragraphs>229</Paragraphs>
  <Slides>15</Slides>
  <Notes>15</Notes>
  <HiddenSlides>0</HiddenSlides>
  <MMClips>0</MMClips>
  <ScaleCrop>false</ScaleCrop>
  <HeadingPairs>
    <vt:vector size="6" baseType="variant">
      <vt:variant>
        <vt:lpstr>Benyttede skrifttyper</vt:lpstr>
      </vt:variant>
      <vt:variant>
        <vt:i4>6</vt:i4>
      </vt:variant>
      <vt:variant>
        <vt:lpstr>Designskabelon</vt:lpstr>
      </vt:variant>
      <vt:variant>
        <vt:i4>1</vt:i4>
      </vt:variant>
      <vt:variant>
        <vt:lpstr>Diastitler</vt:lpstr>
      </vt:variant>
      <vt:variant>
        <vt:i4>15</vt:i4>
      </vt:variant>
    </vt:vector>
  </HeadingPairs>
  <TitlesOfParts>
    <vt:vector size="22" baseType="lpstr">
      <vt:lpstr>Arial</vt:lpstr>
      <vt:lpstr>ＭＳ Ｐゴシック</vt:lpstr>
      <vt:lpstr>Calibri</vt:lpstr>
      <vt:lpstr>Verdana</vt:lpstr>
      <vt:lpstr>Batang</vt:lpstr>
      <vt:lpstr>MS Gothic</vt:lpstr>
      <vt:lpstr>Powerpoint_template_UK[1]</vt:lpstr>
      <vt:lpstr>Dias nummer 1</vt:lpstr>
      <vt:lpstr>FORMÅLET MED MØDET</vt:lpstr>
      <vt:lpstr>PROGRAM FOR DAGEN</vt:lpstr>
      <vt:lpstr>HVAD ER MEDBORGER UNDERVISNING? </vt:lpstr>
      <vt:lpstr>HVAD ER MEDBORGER UNDERVISNING? </vt:lpstr>
      <vt:lpstr>HVORFOR ARBEJDE MED MEDBORGERUNDERVISNING?</vt:lpstr>
      <vt:lpstr>MEDBORGER VÆRKTØJSKASSEN</vt:lpstr>
      <vt:lpstr>MEDBORGER VÆRKTØJSKASSEN  Tre værktøjer til forskellige behov</vt:lpstr>
      <vt:lpstr>ERFARINGER MED MEDBORGER UNDERVISNING </vt:lpstr>
      <vt:lpstr>AKTIVITET:  ’SKIBET ER LADET MED RETTIGHEDER’</vt:lpstr>
      <vt:lpstr>REFLEKSION over LÆRINGSMILJØ : Post 2</vt:lpstr>
      <vt:lpstr>REFLEKSION over LÆRINGSMILJØ : Post 3</vt:lpstr>
      <vt:lpstr>PLANLÆG MEDBORGER LÆRINGSFORLØB</vt:lpstr>
      <vt:lpstr>FEEDBACK</vt:lpstr>
      <vt:lpstr>Dias nummer 15</vt:lpstr>
    </vt:vector>
  </TitlesOfParts>
  <Company>Int. for Menneskerettigheder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mlr</dc:creator>
  <cp:lastModifiedBy>Mette Wybrandt</cp:lastModifiedBy>
  <cp:revision>166</cp:revision>
  <cp:lastPrinted>2012-03-12T19:33:59Z</cp:lastPrinted>
  <dcterms:created xsi:type="dcterms:W3CDTF">2012-03-13T12:03:57Z</dcterms:created>
  <dcterms:modified xsi:type="dcterms:W3CDTF">2012-03-13T12:04:22Z</dcterms:modified>
</cp:coreProperties>
</file>